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1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56" r:id="rId13"/>
    <p:sldId id="283" r:id="rId14"/>
    <p:sldId id="284" r:id="rId15"/>
    <p:sldId id="285" r:id="rId16"/>
    <p:sldId id="286" r:id="rId17"/>
    <p:sldId id="287" r:id="rId18"/>
    <p:sldId id="288" r:id="rId19"/>
    <p:sldId id="272" r:id="rId20"/>
    <p:sldId id="289" r:id="rId21"/>
    <p:sldId id="257" r:id="rId22"/>
    <p:sldId id="258" r:id="rId23"/>
    <p:sldId id="259" r:id="rId24"/>
    <p:sldId id="260" r:id="rId25"/>
    <p:sldId id="261" r:id="rId26"/>
    <p:sldId id="290" r:id="rId27"/>
    <p:sldId id="262" r:id="rId28"/>
    <p:sldId id="291" r:id="rId29"/>
    <p:sldId id="263" r:id="rId30"/>
    <p:sldId id="302" r:id="rId31"/>
    <p:sldId id="293" r:id="rId32"/>
    <p:sldId id="294" r:id="rId33"/>
    <p:sldId id="264" r:id="rId34"/>
    <p:sldId id="292" r:id="rId35"/>
    <p:sldId id="303" r:id="rId36"/>
    <p:sldId id="295" r:id="rId37"/>
    <p:sldId id="266" r:id="rId38"/>
    <p:sldId id="296" r:id="rId39"/>
    <p:sldId id="301" r:id="rId40"/>
    <p:sldId id="298" r:id="rId41"/>
    <p:sldId id="299" r:id="rId42"/>
    <p:sldId id="300" r:id="rId43"/>
    <p:sldId id="304" r:id="rId44"/>
    <p:sldId id="270" r:id="rId4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3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4" d="100"/>
          <a:sy n="124" d="100"/>
        </p:scale>
        <p:origin x="-1326" y="-7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9D9ABD-68B8-41A5-B568-1A3C350C81B6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A6DD5A8-EF66-4C73-AF80-CCA642F85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3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11D2FCF-6492-4306-B353-6C694C761F1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3B24EB0-8B1C-4AA3-B71E-792E139B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2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Signs</a:t>
            </a:r>
            <a:r>
              <a:rPr lang="en-US" baseline="0" dirty="0" smtClean="0"/>
              <a:t> and symptoms of substance use or intoxication can vary depending on the type of substance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24EB0-8B1C-4AA3-B71E-792E139B50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5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Illegal in WV</a:t>
            </a:r>
          </a:p>
          <a:p>
            <a:r>
              <a:rPr lang="en-US" dirty="0" smtClean="0"/>
              <a:t>Effects are unpredictable</a:t>
            </a:r>
            <a:r>
              <a:rPr lang="en-US" baseline="0" dirty="0" smtClean="0"/>
              <a:t> and dangerous because there is no quality control and ingredients aren’t always 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24EB0-8B1C-4AA3-B71E-792E139B50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7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Prescription</a:t>
            </a:r>
            <a:r>
              <a:rPr lang="en-US" baseline="0" dirty="0" smtClean="0"/>
              <a:t> medications  that depress the central nervous system.  Used to relax or forget stressful thoughts feelings</a:t>
            </a:r>
          </a:p>
          <a:p>
            <a:r>
              <a:rPr lang="en-US" baseline="0" dirty="0" smtClean="0"/>
              <a:t>Barbiturates: phenobarbital, </a:t>
            </a:r>
            <a:r>
              <a:rPr lang="en-US" baseline="0" dirty="0" err="1" smtClean="0"/>
              <a:t>secobarbital</a:t>
            </a:r>
            <a:endParaRPr lang="en-US" baseline="0" dirty="0" smtClean="0"/>
          </a:p>
          <a:p>
            <a:r>
              <a:rPr lang="en-US" baseline="0" dirty="0" smtClean="0"/>
              <a:t>Benzo: Valium, Xanax, Ativan</a:t>
            </a:r>
          </a:p>
          <a:p>
            <a:r>
              <a:rPr lang="en-US" baseline="0" dirty="0" smtClean="0"/>
              <a:t>Hypnotics: Ambien (sleeping medications)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24EB0-8B1C-4AA3-B71E-792E139B50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80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to get high, boost energy, improve work performance, or lose weight or control appetite.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24EB0-8B1C-4AA3-B71E-792E139B50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0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Opiates are derived from opium plant (heroine, morphine, codeine)</a:t>
            </a:r>
          </a:p>
          <a:p>
            <a:r>
              <a:rPr lang="en-US" dirty="0" smtClean="0"/>
              <a:t>Opioids</a:t>
            </a:r>
            <a:r>
              <a:rPr lang="en-US" baseline="0" dirty="0" smtClean="0"/>
              <a:t> are synthetic opiates (Fentanyl and </a:t>
            </a:r>
            <a:r>
              <a:rPr lang="en-US" baseline="0" dirty="0" err="1" smtClean="0"/>
              <a:t>oxycontin</a:t>
            </a:r>
            <a:r>
              <a:rPr lang="en-US" baseline="0" dirty="0" smtClean="0"/>
              <a:t> hydrocodone, methadone) Also used for the entire family of opiates natural, synthetic, and semi-synthetic)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24EB0-8B1C-4AA3-B71E-792E139B505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Administer </a:t>
            </a:r>
            <a:r>
              <a:rPr lang="en-US" dirty="0" err="1" smtClean="0"/>
              <a:t>Narcan</a:t>
            </a:r>
            <a:r>
              <a:rPr lang="en-US" dirty="0" smtClean="0"/>
              <a:t> and/or</a:t>
            </a:r>
            <a:r>
              <a:rPr lang="en-US" baseline="0" dirty="0" smtClean="0"/>
              <a:t> immediately call 911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24EB0-8B1C-4AA3-B71E-792E139B505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A022-4CE5-415A-9AAD-E02C09B8814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1DE6-C533-407C-9FB2-E24D8384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A022-4CE5-415A-9AAD-E02C09B8814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1DE6-C533-407C-9FB2-E24D8384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A022-4CE5-415A-9AAD-E02C09B8814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1DE6-C533-407C-9FB2-E24D8384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A022-4CE5-415A-9AAD-E02C09B8814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1DE6-C533-407C-9FB2-E24D8384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9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A022-4CE5-415A-9AAD-E02C09B8814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1DE6-C533-407C-9FB2-E24D8384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4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A022-4CE5-415A-9AAD-E02C09B8814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1DE6-C533-407C-9FB2-E24D8384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4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A022-4CE5-415A-9AAD-E02C09B8814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1DE6-C533-407C-9FB2-E24D8384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0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A022-4CE5-415A-9AAD-E02C09B8814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1DE6-C533-407C-9FB2-E24D8384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3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A022-4CE5-415A-9AAD-E02C09B8814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1DE6-C533-407C-9FB2-E24D8384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A022-4CE5-415A-9AAD-E02C09B8814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1DE6-C533-407C-9FB2-E24D8384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2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A022-4CE5-415A-9AAD-E02C09B8814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1DE6-C533-407C-9FB2-E24D8384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6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5A022-4CE5-415A-9AAD-E02C09B8814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C1DE6-C533-407C-9FB2-E24D8384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VwmZSIjPko" TargetMode="External"/><Relationship Id="rId2" Type="http://schemas.openxmlformats.org/officeDocument/2006/relationships/hyperlink" Target="https://youtu.be/wCMkW2ji2O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youtube.com/watch?v=NDVV_M__CSI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www.youtube.com/watch?v=Xbk35VFpUPI&amp;feature=youtu.b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cd8935a7-40b5-40cb-abea-a67607b43c5c.filesusr.com/ugd/20e556_e817ac6ef6694616b84ec9a73e8eeeea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" TargetMode="External"/><Relationship Id="rId2" Type="http://schemas.openxmlformats.org/officeDocument/2006/relationships/hyperlink" Target="http://www.aa.org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3800"/>
            <a:ext cx="8229600" cy="2133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Substance Abuse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1747" name="Picture 3" descr="C:\Users\Candice\AppData\Local\Microsoft\Windows\Temporary Internet Files\Content.IE5\7SOHGLFM\Talk13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50" y="533400"/>
            <a:ext cx="68656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97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GET ALL FOUR 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Having family members with drug/substance abuse problems. </a:t>
            </a:r>
          </a:p>
          <a:p>
            <a:pPr marL="514350" indent="-514350">
              <a:buAutoNum type="arabicPeriod"/>
            </a:pPr>
            <a:r>
              <a:rPr lang="en-US" dirty="0" smtClean="0"/>
              <a:t>Hanging around with others that use drugs/substances.</a:t>
            </a:r>
          </a:p>
          <a:p>
            <a:pPr marL="514350" indent="-514350">
              <a:buAutoNum type="arabicPeriod"/>
            </a:pPr>
            <a:r>
              <a:rPr lang="en-US" dirty="0" smtClean="0"/>
              <a:t>Having mental health problems.</a:t>
            </a:r>
          </a:p>
          <a:p>
            <a:pPr marL="514350" indent="-514350">
              <a:buAutoNum type="arabicPeriod"/>
            </a:pPr>
            <a:r>
              <a:rPr lang="en-US" dirty="0" smtClean="0"/>
              <a:t>Using drugs/substances at a young 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6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How do you recognize unhealthy drug use in others?</a:t>
            </a:r>
            <a:endParaRPr lang="en-US" dirty="0"/>
          </a:p>
        </p:txBody>
      </p:sp>
      <p:pic>
        <p:nvPicPr>
          <p:cNvPr id="1026" name="Picture 2" descr="C:\Users\Candice\AppData\Local\Microsoft\Windows\Temporary Internet Files\Content.IE5\5SLF5MGG\drug-addiction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65" y="2590800"/>
            <a:ext cx="7442869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Signs of unhealthy drug use include:</a:t>
            </a:r>
            <a:endParaRPr lang="en-US" sz="4000" dirty="0"/>
          </a:p>
        </p:txBody>
      </p:sp>
      <p:pic>
        <p:nvPicPr>
          <p:cNvPr id="3074" name="Picture 2" descr="C:\Users\Candice\AppData\Local\Microsoft\Windows\Temporary Internet Files\Content.IE5\F1AN16UP\Red-Flag-e148781949191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4876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Problems at 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Issues </a:t>
            </a:r>
            <a:r>
              <a:rPr lang="en-US" dirty="0" smtClean="0"/>
              <a:t>with physical health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Neglected </a:t>
            </a:r>
            <a:r>
              <a:rPr lang="en-US" dirty="0" smtClean="0"/>
              <a:t>appearance/hygiene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Changes in behavior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Financial issues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393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at work</a:t>
            </a:r>
            <a:endParaRPr lang="en-US" dirty="0"/>
          </a:p>
        </p:txBody>
      </p:sp>
      <p:pic>
        <p:nvPicPr>
          <p:cNvPr id="4098" name="Picture 2" descr="C:\Users\Candice\AppData\Local\Microsoft\Windows\Temporary Internet Files\Content.IE5\7SOHGLFM\1941_picture_of_a_tired_woman_working_late_at_her_compute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733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Frequently late or absent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Lack of interest in work activities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Decreased work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physical health</a:t>
            </a:r>
            <a:endParaRPr lang="en-US" dirty="0"/>
          </a:p>
        </p:txBody>
      </p:sp>
      <p:pic>
        <p:nvPicPr>
          <p:cNvPr id="5124" name="Picture 4" descr="C:\Users\Candice\AppData\Local\Microsoft\Windows\Temporary Internet Files\Content.IE5\9XN1SQFB\3971218827_8c4c39ce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799"/>
            <a:ext cx="2362200" cy="197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3200" dirty="0" smtClean="0"/>
              <a:t>Decreased  </a:t>
            </a:r>
            <a:r>
              <a:rPr lang="en-US" sz="3200" dirty="0"/>
              <a:t>energy and increased fatigue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/>
              <a:t>Decreased motivation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/>
              <a:t>Change in weight (loss or gain)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/>
              <a:t>Frequent nausea/vomiting or diarrhea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/>
              <a:t>Change in physical appearance (red eyes, sweating, paleness, flushed)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5" name="Picture 5" descr="C:\Users\Candice\AppData\Local\Microsoft\Windows\Temporary Internet Files\Content.IE5\A827CT93\bloodshot-1294920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66956"/>
            <a:ext cx="2362200" cy="179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Candice\AppData\Local\Microsoft\Windows\Temporary Internet Files\Content.IE5\4G50FC09\Twemoji_1f633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81600"/>
            <a:ext cx="1981200" cy="16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en-US" dirty="0"/>
              <a:t>Neglected appearance/hygiene </a:t>
            </a:r>
            <a:br>
              <a:rPr lang="en-US" dirty="0"/>
            </a:br>
            <a:endParaRPr lang="en-US" dirty="0"/>
          </a:p>
        </p:txBody>
      </p:sp>
      <p:pic>
        <p:nvPicPr>
          <p:cNvPr id="2059" name="Picture 11" descr="C:\Users\Candice\AppData\Local\Microsoft\Windows\Temporary Internet Files\Content.IE5\A827CT93\hygiene-736051_960_720[1]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71600"/>
            <a:ext cx="5852499" cy="50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Clothing</a:t>
            </a:r>
          </a:p>
          <a:p>
            <a:r>
              <a:rPr lang="en-US" sz="7200" dirty="0" smtClean="0"/>
              <a:t>Grooming</a:t>
            </a:r>
          </a:p>
          <a:p>
            <a:r>
              <a:rPr lang="en-US" sz="7200" dirty="0" smtClean="0"/>
              <a:t>Body odor</a:t>
            </a:r>
          </a:p>
        </p:txBody>
      </p:sp>
      <p:pic>
        <p:nvPicPr>
          <p:cNvPr id="2052" name="Picture 4" descr="C:\Users\Candice\AppData\Local\Microsoft\Windows\Temporary Internet Files\Content.IE5\CRVTR1OE\213646265_e2666e083f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2042160" cy="25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Candice\AppData\Local\Microsoft\Windows\Temporary Internet Files\Content.IE5\YHFFKW1Q\pigpen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99" y="914400"/>
            <a:ext cx="2529162" cy="286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Secretive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Drastic </a:t>
            </a:r>
            <a:r>
              <a:rPr lang="en-US" dirty="0" smtClean="0"/>
              <a:t>relationship changes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Drastic </a:t>
            </a:r>
            <a:r>
              <a:rPr lang="en-US" dirty="0" smtClean="0"/>
              <a:t>behavior changes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157" name="Picture 13" descr="C:\Users\Candice\AppData\Local\Microsoft\Windows\Temporary Internet Files\Content.IE5\7SOHGLFM\Behavior-Typ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7924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4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Candice\AppData\Local\Microsoft\Windows\Temporary Internet Files\Content.IE5\YHFFKW1Q\Finance-Free-PNG-Image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39200" cy="564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Request for money without valid explanation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Missing money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Missing items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What are commonly </a:t>
            </a:r>
          </a:p>
          <a:p>
            <a:pPr marL="0" indent="0" algn="ctr">
              <a:buNone/>
            </a:pPr>
            <a:r>
              <a:rPr lang="en-US" sz="6000" dirty="0" smtClean="0"/>
              <a:t>used and abused substances?</a:t>
            </a:r>
            <a:endParaRPr lang="en-US" sz="6000" dirty="0"/>
          </a:p>
        </p:txBody>
      </p:sp>
      <p:pic>
        <p:nvPicPr>
          <p:cNvPr id="8195" name="Picture 3" descr="C:\Users\Candice\AppData\Local\Microsoft\Windows\Temporary Internet Files\Content.IE5\7SOHGLFM\Talk13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" y="381000"/>
            <a:ext cx="70942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5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Commonly used/abused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Cannabis</a:t>
            </a:r>
          </a:p>
          <a:p>
            <a:r>
              <a:rPr lang="en-US" dirty="0" smtClean="0"/>
              <a:t>K2, Spice, Bath Salts (Synthetics)</a:t>
            </a:r>
          </a:p>
          <a:p>
            <a:r>
              <a:rPr lang="en-US" dirty="0" smtClean="0"/>
              <a:t>Barbiturates</a:t>
            </a:r>
          </a:p>
          <a:p>
            <a:r>
              <a:rPr lang="en-US" dirty="0" smtClean="0"/>
              <a:t>Benzodiazepines</a:t>
            </a:r>
          </a:p>
          <a:p>
            <a:r>
              <a:rPr lang="en-US" dirty="0" smtClean="0"/>
              <a:t>Hypnotics</a:t>
            </a:r>
          </a:p>
          <a:p>
            <a:r>
              <a:rPr lang="en-US" dirty="0" smtClean="0"/>
              <a:t>Stimulants</a:t>
            </a:r>
          </a:p>
          <a:p>
            <a:r>
              <a:rPr lang="en-US" dirty="0" smtClean="0"/>
              <a:t>Opiates</a:t>
            </a:r>
          </a:p>
          <a:p>
            <a:endParaRPr lang="en-US" dirty="0"/>
          </a:p>
        </p:txBody>
      </p:sp>
      <p:pic>
        <p:nvPicPr>
          <p:cNvPr id="1026" name="Picture 2" descr="C:\Users\Candice\AppData\Local\Microsoft\Windows\Temporary Internet Files\Content.IE5\CRVTR1OE\dependence-on-prescription-drug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505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8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Please click on the link provided and watch the video</a:t>
            </a:r>
            <a:br>
              <a:rPr lang="en-US" sz="4000" dirty="0" smtClean="0"/>
            </a:br>
            <a:r>
              <a:rPr lang="en-US" sz="4000" dirty="0" smtClean="0"/>
              <a:t>“Anyone Can </a:t>
            </a:r>
            <a:r>
              <a:rPr lang="en-US" sz="4000" dirty="0"/>
              <a:t>B</a:t>
            </a:r>
            <a:r>
              <a:rPr lang="en-US" sz="4000" dirty="0" smtClean="0"/>
              <a:t>ecome </a:t>
            </a:r>
            <a:r>
              <a:rPr lang="en-US" sz="4000" dirty="0"/>
              <a:t>A</a:t>
            </a:r>
            <a:r>
              <a:rPr lang="en-US" sz="4000" dirty="0" smtClean="0"/>
              <a:t>ddicted” by the National Institute on Drug Abuse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https://youtu.be/wCMkW2ji2OE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2042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/>
          <a:lstStyle/>
          <a:p>
            <a:r>
              <a:rPr lang="en-US" dirty="0" smtClean="0"/>
              <a:t>The following slides address commonly used/abused substances in more detail. Their purpose is to help you know how the substances are used by others and the signs/symptoms </a:t>
            </a:r>
            <a:br>
              <a:rPr lang="en-US" dirty="0" smtClean="0"/>
            </a:br>
            <a:r>
              <a:rPr lang="en-US" dirty="0" smtClean="0"/>
              <a:t>of recent use.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9" name="Picture 3" descr="C:\Users\Candice\AppData\Local\Microsoft\Windows\Temporary Internet Files\Content.IE5\63B20JDC\training-46959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7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Cannabis (Marijuana, Hashish)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  How </a:t>
            </a:r>
            <a:r>
              <a:rPr lang="en-US" sz="3500" dirty="0" smtClean="0"/>
              <a:t>it is used:</a:t>
            </a:r>
          </a:p>
          <a:p>
            <a:pPr lvl="1"/>
            <a:r>
              <a:rPr lang="en-US" sz="3500" dirty="0" smtClean="0"/>
              <a:t>Smoking</a:t>
            </a:r>
          </a:p>
          <a:p>
            <a:pPr lvl="1"/>
            <a:r>
              <a:rPr lang="en-US" sz="3500" dirty="0" smtClean="0"/>
              <a:t>Eating </a:t>
            </a:r>
          </a:p>
          <a:p>
            <a:pPr lvl="1"/>
            <a:r>
              <a:rPr lang="en-US" sz="3500" dirty="0" smtClean="0"/>
              <a:t>Inhaling   </a:t>
            </a:r>
            <a:r>
              <a:rPr lang="en-US" dirty="0" smtClean="0"/>
              <a:t>                                 </a:t>
            </a:r>
            <a:r>
              <a:rPr lang="en-US" sz="900" dirty="0" smtClean="0"/>
              <a:t>Hashish</a:t>
            </a:r>
            <a:endParaRPr lang="en-US" sz="900" dirty="0" smtClean="0"/>
          </a:p>
          <a:p>
            <a:pPr marL="457200" lvl="1" indent="0">
              <a:buNone/>
            </a:pPr>
            <a:r>
              <a:rPr lang="en-US" dirty="0" smtClean="0"/>
              <a:t>                     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</a:t>
            </a:r>
            <a:r>
              <a:rPr lang="en-US" sz="1000" dirty="0" smtClean="0"/>
              <a:t>Marijuana</a:t>
            </a:r>
            <a:r>
              <a:rPr lang="en-US" sz="1000" dirty="0" smtClean="0"/>
              <a:t> </a:t>
            </a:r>
            <a:r>
              <a:rPr lang="en-US" dirty="0" smtClean="0"/>
              <a:t>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10254" name="Picture 14" descr="C:\Users\Candice\AppData\Local\Microsoft\Windows\Temporary Internet Files\Content.IE5\YHFFKW1Q\1200px-Hashis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590800" cy="21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C:\Users\Candice\AppData\Local\Microsoft\Windows\Temporary Internet Files\Content.IE5\741TXEB3\tumblr_liu7yvp3gU1qdrygso1_128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3800"/>
            <a:ext cx="42519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Cannabis (Marijuana, Hashish)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Euphoria/ Feeling “high”</a:t>
            </a:r>
          </a:p>
          <a:p>
            <a:r>
              <a:rPr lang="en-US" sz="1800" dirty="0" smtClean="0"/>
              <a:t>Heightened senses (visual, taste, auditory)</a:t>
            </a:r>
          </a:p>
          <a:p>
            <a:r>
              <a:rPr lang="en-US" sz="1800" dirty="0" smtClean="0"/>
              <a:t>Increased BP and heart rate</a:t>
            </a:r>
          </a:p>
          <a:p>
            <a:r>
              <a:rPr lang="en-US" sz="1800" dirty="0" smtClean="0"/>
              <a:t>Red eyes</a:t>
            </a:r>
          </a:p>
          <a:p>
            <a:r>
              <a:rPr lang="en-US" sz="1800" dirty="0" smtClean="0"/>
              <a:t>Dry mouth</a:t>
            </a:r>
          </a:p>
          <a:p>
            <a:r>
              <a:rPr lang="en-US" sz="1800" dirty="0" smtClean="0"/>
              <a:t>Decreased coordination</a:t>
            </a:r>
          </a:p>
          <a:p>
            <a:r>
              <a:rPr lang="en-US" sz="1800" dirty="0" smtClean="0"/>
              <a:t>Difficulty concentrating or remembering</a:t>
            </a:r>
          </a:p>
          <a:p>
            <a:r>
              <a:rPr lang="en-US" sz="1800" dirty="0" smtClean="0"/>
              <a:t>Slowed reaction time</a:t>
            </a:r>
          </a:p>
          <a:p>
            <a:r>
              <a:rPr lang="en-US" sz="1800" dirty="0" smtClean="0"/>
              <a:t>Anxious/paranoid</a:t>
            </a:r>
          </a:p>
          <a:p>
            <a:r>
              <a:rPr lang="en-US" sz="1800" dirty="0" smtClean="0"/>
              <a:t>Cannabis odor on clothes</a:t>
            </a:r>
          </a:p>
          <a:p>
            <a:r>
              <a:rPr lang="en-US" sz="1800" dirty="0" smtClean="0"/>
              <a:t>Exaggerated food cravings </a:t>
            </a:r>
          </a:p>
          <a:p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219200"/>
            <a:ext cx="69342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Signs/Symptoms </a:t>
            </a:r>
            <a:r>
              <a:rPr lang="en-US" dirty="0" smtClean="0"/>
              <a:t>of Recent Use</a:t>
            </a:r>
            <a:endParaRPr lang="en-US" dirty="0"/>
          </a:p>
        </p:txBody>
      </p:sp>
      <p:pic>
        <p:nvPicPr>
          <p:cNvPr id="11269" name="Picture 5" descr="C:\Users\Candice\AppData\Local\Microsoft\Windows\Temporary Internet Files\Content.IE5\4G50FC09\Marijuan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1981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7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K2, Spice, Bath Salts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508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Synthetic Cannabinoids “K2 or Spice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49932"/>
            <a:ext cx="4040188" cy="41762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it is used:</a:t>
            </a:r>
          </a:p>
          <a:p>
            <a:pPr marL="0" indent="0">
              <a:buNone/>
            </a:pPr>
            <a:r>
              <a:rPr lang="en-US" dirty="0" smtClean="0"/>
              <a:t>Sprayed on dried herbs</a:t>
            </a:r>
          </a:p>
          <a:p>
            <a:pPr lvl="1"/>
            <a:r>
              <a:rPr lang="en-US" dirty="0" smtClean="0"/>
              <a:t>Smoked</a:t>
            </a:r>
          </a:p>
          <a:p>
            <a:pPr lvl="1"/>
            <a:r>
              <a:rPr lang="en-US" dirty="0" smtClean="0"/>
              <a:t>Drank (prepared in herbal tea)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1066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Synthetic </a:t>
            </a:r>
            <a:r>
              <a:rPr lang="en-US" sz="2200" dirty="0" err="1" smtClean="0"/>
              <a:t>Cathinones</a:t>
            </a:r>
            <a:r>
              <a:rPr lang="en-US" sz="2200" dirty="0" smtClean="0"/>
              <a:t> “Bath salts” </a:t>
            </a:r>
            <a:r>
              <a:rPr lang="en-US" sz="2200" dirty="0" smtClean="0"/>
              <a:t>(mind </a:t>
            </a:r>
            <a:r>
              <a:rPr lang="en-US" sz="2200" dirty="0" smtClean="0"/>
              <a:t>altering and highly addictive)</a:t>
            </a:r>
            <a:endParaRPr lang="en-US" sz="2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763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it is used:</a:t>
            </a:r>
          </a:p>
          <a:p>
            <a:pPr lvl="1"/>
            <a:r>
              <a:rPr lang="en-US" dirty="0" smtClean="0"/>
              <a:t>Eaten</a:t>
            </a:r>
          </a:p>
          <a:p>
            <a:pPr lvl="1"/>
            <a:r>
              <a:rPr lang="en-US" dirty="0" smtClean="0"/>
              <a:t>Snorted </a:t>
            </a:r>
          </a:p>
          <a:p>
            <a:pPr lvl="1"/>
            <a:r>
              <a:rPr lang="en-US" dirty="0" smtClean="0"/>
              <a:t>Inhaled</a:t>
            </a:r>
          </a:p>
          <a:p>
            <a:pPr lvl="1"/>
            <a:r>
              <a:rPr lang="en-US" dirty="0" smtClean="0"/>
              <a:t>Injected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290" name="Picture 2" descr="C:\Users\Candice\AppData\Local\Microsoft\Windows\Temporary Internet Files\Content.IE5\7SOHGLFM\K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20012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Candice\AppData\Local\Microsoft\Windows\Temporary Internet Files\Content.IE5\741TXEB3\USMC-100201-M-3762C-00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54451"/>
            <a:ext cx="2514600" cy="251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Candice\AppData\Local\Microsoft\Windows\Temporary Internet Files\Content.IE5\9XN1SQFB\bath-salt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49524"/>
            <a:ext cx="2590800" cy="200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Candice\AppData\Local\Microsoft\Windows\Temporary Internet Files\Content.IE5\7SOHGLFM\Bottle_with_methylone_aka_explosion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49932"/>
            <a:ext cx="167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1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K2, Spice, Bath Salts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Signs of recent use of </a:t>
            </a:r>
            <a:r>
              <a:rPr lang="en-US" dirty="0" smtClean="0"/>
              <a:t>K2/Spice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Euphoria/feeling “high”</a:t>
            </a:r>
          </a:p>
          <a:p>
            <a:r>
              <a:rPr lang="en-US" dirty="0" smtClean="0"/>
              <a:t>Elevated mood</a:t>
            </a:r>
          </a:p>
          <a:p>
            <a:r>
              <a:rPr lang="en-US" dirty="0" smtClean="0"/>
              <a:t>Altered sense of visual, auditory, and taste perception</a:t>
            </a:r>
          </a:p>
          <a:p>
            <a:r>
              <a:rPr lang="en-US" dirty="0" smtClean="0"/>
              <a:t>Extremely anxious or agitated</a:t>
            </a:r>
          </a:p>
          <a:p>
            <a:r>
              <a:rPr lang="en-US" dirty="0" smtClean="0"/>
              <a:t>Paranoid</a:t>
            </a:r>
          </a:p>
          <a:p>
            <a:r>
              <a:rPr lang="en-US" dirty="0" smtClean="0"/>
              <a:t>Hallucinations</a:t>
            </a:r>
          </a:p>
          <a:p>
            <a:r>
              <a:rPr lang="en-US" dirty="0" smtClean="0"/>
              <a:t>Increased heart rate and blood pressure (heart attack)</a:t>
            </a:r>
          </a:p>
          <a:p>
            <a:r>
              <a:rPr lang="en-US" dirty="0" smtClean="0"/>
              <a:t>Vomiting</a:t>
            </a:r>
          </a:p>
          <a:p>
            <a:r>
              <a:rPr lang="en-US" dirty="0" smtClean="0"/>
              <a:t>Confusion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270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Signs </a:t>
            </a:r>
            <a:r>
              <a:rPr lang="en-US" dirty="0" smtClean="0"/>
              <a:t>of recent use of bath salts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Euphoria</a:t>
            </a:r>
          </a:p>
          <a:p>
            <a:r>
              <a:rPr lang="en-US" dirty="0" smtClean="0"/>
              <a:t>Increased sociability</a:t>
            </a:r>
          </a:p>
          <a:p>
            <a:r>
              <a:rPr lang="en-US" dirty="0" smtClean="0"/>
              <a:t>Increased energy and agitation</a:t>
            </a:r>
          </a:p>
          <a:p>
            <a:r>
              <a:rPr lang="en-US" dirty="0" smtClean="0"/>
              <a:t>Increased sex drive</a:t>
            </a:r>
          </a:p>
          <a:p>
            <a:r>
              <a:rPr lang="en-US" dirty="0" smtClean="0"/>
              <a:t>Increased heart rate and blood pressure</a:t>
            </a:r>
          </a:p>
          <a:p>
            <a:r>
              <a:rPr lang="en-US" dirty="0" smtClean="0"/>
              <a:t>Difficulty thinking clearly</a:t>
            </a:r>
          </a:p>
          <a:p>
            <a:r>
              <a:rPr lang="en-US" dirty="0" smtClean="0"/>
              <a:t>Loss of muscle control</a:t>
            </a:r>
          </a:p>
          <a:p>
            <a:r>
              <a:rPr lang="en-US" dirty="0" smtClean="0"/>
              <a:t>Paranoia</a:t>
            </a:r>
          </a:p>
          <a:p>
            <a:r>
              <a:rPr lang="en-US" dirty="0" smtClean="0"/>
              <a:t>Panic attacks</a:t>
            </a:r>
          </a:p>
          <a:p>
            <a:r>
              <a:rPr lang="en-US" dirty="0" smtClean="0"/>
              <a:t>Hallucinations</a:t>
            </a:r>
          </a:p>
          <a:p>
            <a:r>
              <a:rPr lang="en-US" dirty="0" smtClean="0"/>
              <a:t>Delirium</a:t>
            </a:r>
          </a:p>
          <a:p>
            <a:r>
              <a:rPr lang="en-US" dirty="0" smtClean="0"/>
              <a:t>Psychotic and violent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Barbiturates, benzodiazepines, and hypnotics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they are used: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Oral</a:t>
            </a:r>
          </a:p>
          <a:p>
            <a:r>
              <a:rPr lang="en-US" dirty="0" smtClean="0"/>
              <a:t>Snorted</a:t>
            </a:r>
          </a:p>
          <a:p>
            <a:r>
              <a:rPr lang="en-US" dirty="0" smtClean="0"/>
              <a:t>Injected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3323" name="Picture 11" descr="C:\Users\Candice\AppData\Local\Microsoft\Windows\Temporary Internet Files\Content.IE5\A827CT93\0527-diet-pill_v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5240"/>
            <a:ext cx="2743200" cy="17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C:\Users\Candice\AppData\Local\Microsoft\Windows\Temporary Internet Files\Content.IE5\9XN1SQFB\image-20150814-2598-kcd3i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2828544" cy="203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C:\Users\Candice\AppData\Local\Microsoft\Windows\Temporary Internet Files\Content.IE5\741TXEB3\OxyContin_setup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2819400" cy="199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Barbiturates, benzodiazepines, and hypnotics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549" y="1295400"/>
            <a:ext cx="4040188" cy="838200"/>
          </a:xfrm>
        </p:spPr>
        <p:txBody>
          <a:bodyPr>
            <a:normAutofit/>
          </a:bodyPr>
          <a:lstStyle/>
          <a:p>
            <a:r>
              <a:rPr lang="en-US" dirty="0"/>
              <a:t>Signs of recent use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Tired and drowsiness</a:t>
            </a:r>
          </a:p>
          <a:p>
            <a:r>
              <a:rPr lang="en-US" dirty="0"/>
              <a:t>Slurred speech</a:t>
            </a:r>
          </a:p>
          <a:p>
            <a:r>
              <a:rPr lang="en-US" dirty="0"/>
              <a:t>Lack of coordination</a:t>
            </a:r>
          </a:p>
          <a:p>
            <a:r>
              <a:rPr lang="en-US" dirty="0"/>
              <a:t>Mood changes or irritability</a:t>
            </a:r>
          </a:p>
          <a:p>
            <a:r>
              <a:rPr lang="en-US" dirty="0"/>
              <a:t>Difficulty concentrating or thinking clearly</a:t>
            </a:r>
          </a:p>
          <a:p>
            <a:r>
              <a:rPr lang="en-US" dirty="0"/>
              <a:t>Difficulty remembering</a:t>
            </a:r>
          </a:p>
          <a:p>
            <a:r>
              <a:rPr lang="en-US" dirty="0"/>
              <a:t>Lack of inhibition</a:t>
            </a:r>
          </a:p>
          <a:p>
            <a:r>
              <a:rPr lang="en-US" dirty="0"/>
              <a:t>Slowed breathing and reduced BP</a:t>
            </a:r>
          </a:p>
          <a:p>
            <a:r>
              <a:rPr lang="en-US" dirty="0"/>
              <a:t>Accident prone/falling</a:t>
            </a:r>
          </a:p>
          <a:p>
            <a:r>
              <a:rPr lang="en-US" dirty="0"/>
              <a:t>Dizziness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502449" cy="226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1622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25908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20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Meth, Cocaine, and other stimulants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4040188" cy="533399"/>
          </a:xfrm>
        </p:spPr>
        <p:txBody>
          <a:bodyPr/>
          <a:lstStyle/>
          <a:p>
            <a:r>
              <a:rPr lang="en-US" dirty="0" smtClean="0"/>
              <a:t>How is it used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Oral</a:t>
            </a:r>
          </a:p>
          <a:p>
            <a:r>
              <a:rPr lang="en-US" dirty="0" smtClean="0"/>
              <a:t>Smoked</a:t>
            </a:r>
            <a:endParaRPr lang="en-US" dirty="0" smtClean="0"/>
          </a:p>
          <a:p>
            <a:r>
              <a:rPr lang="en-US" dirty="0" smtClean="0"/>
              <a:t>Snorting/inhalation</a:t>
            </a:r>
          </a:p>
          <a:p>
            <a:r>
              <a:rPr lang="en-US" dirty="0" smtClean="0"/>
              <a:t>Injection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900" dirty="0" smtClean="0"/>
              <a:t>Methamphetamine</a:t>
            </a:r>
            <a:endParaRPr lang="en-US" sz="9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1" y="1447800"/>
            <a:ext cx="4724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900" dirty="0" smtClean="0"/>
              <a:t>Cocaine			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900" dirty="0"/>
              <a:t>	</a:t>
            </a:r>
            <a:endParaRPr lang="en-US" sz="900" dirty="0" smtClean="0"/>
          </a:p>
          <a:p>
            <a:pPr marL="0" indent="0">
              <a:buNone/>
            </a:pPr>
            <a:r>
              <a:rPr lang="en-US" sz="900" dirty="0" smtClean="0"/>
              <a:t>                   </a:t>
            </a:r>
            <a:r>
              <a:rPr lang="en-US" sz="900" dirty="0"/>
              <a:t>	</a:t>
            </a:r>
            <a:r>
              <a:rPr lang="en-US" sz="900" dirty="0" smtClean="0"/>
              <a:t>	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900" dirty="0"/>
              <a:t>	</a:t>
            </a:r>
            <a:r>
              <a:rPr lang="en-US" sz="900" dirty="0" smtClean="0"/>
              <a:t>	Crack Cocaine</a:t>
            </a:r>
            <a:endParaRPr lang="en-US" sz="900" dirty="0"/>
          </a:p>
        </p:txBody>
      </p:sp>
      <p:pic>
        <p:nvPicPr>
          <p:cNvPr id="15371" name="Picture 11" descr="C:\Users\Candice\AppData\Local\Microsoft\Windows\Temporary Internet Files\Content.IE5\5SLF5MGG\4500760030_2342409a53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259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C:\Users\Candice\AppData\Local\Microsoft\Windows\Temporary Internet Files\Content.IE5\A827CT93\Drogen-600x31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3650"/>
            <a:ext cx="4572000" cy="206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C:\Users\Candice\AppData\Local\Microsoft\Windows\Temporary Internet Files\Content.IE5\OYOIRCIR\image-20150413-24307-1g76hb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1447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1" name="Picture 21" descr="C:\Users\Candice\AppData\Local\Microsoft\Windows\Temporary Internet Files\Content.IE5\OYOIRCIR\300px-Crack_chees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24533"/>
            <a:ext cx="327660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Meth, Cocaine, and other stimulants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09599"/>
          </a:xfrm>
        </p:spPr>
        <p:txBody>
          <a:bodyPr/>
          <a:lstStyle/>
          <a:p>
            <a:r>
              <a:rPr lang="en-US" dirty="0"/>
              <a:t>Signs of recent use: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>
            <a:noAutofit/>
          </a:bodyPr>
          <a:lstStyle/>
          <a:p>
            <a:r>
              <a:rPr lang="en-US" sz="1600" dirty="0"/>
              <a:t>Exhilarated and increased confidence</a:t>
            </a:r>
          </a:p>
          <a:p>
            <a:r>
              <a:rPr lang="en-US" sz="1600" dirty="0"/>
              <a:t>Increased alertness</a:t>
            </a:r>
          </a:p>
          <a:p>
            <a:r>
              <a:rPr lang="en-US" sz="1600" dirty="0"/>
              <a:t>Increased energy and </a:t>
            </a:r>
            <a:r>
              <a:rPr lang="en-US" sz="1600" dirty="0" smtClean="0"/>
              <a:t>restlessness</a:t>
            </a:r>
          </a:p>
          <a:p>
            <a:r>
              <a:rPr lang="en-US" sz="1600" dirty="0" smtClean="0"/>
              <a:t>Exaggerated emotions/motions</a:t>
            </a:r>
            <a:endParaRPr lang="en-US" sz="1600" dirty="0"/>
          </a:p>
          <a:p>
            <a:r>
              <a:rPr lang="en-US" sz="1600" dirty="0"/>
              <a:t>Behavior changes or aggression</a:t>
            </a:r>
          </a:p>
          <a:p>
            <a:r>
              <a:rPr lang="en-US" sz="1600" dirty="0"/>
              <a:t>Rapid or rambling speech</a:t>
            </a:r>
          </a:p>
          <a:p>
            <a:r>
              <a:rPr lang="en-US" sz="1600" dirty="0"/>
              <a:t>Dilated pupils</a:t>
            </a:r>
          </a:p>
          <a:p>
            <a:r>
              <a:rPr lang="en-US" sz="1600" dirty="0"/>
              <a:t>Confusion, delusions, hallucinations</a:t>
            </a:r>
          </a:p>
          <a:p>
            <a:r>
              <a:rPr lang="en-US" sz="1600" dirty="0"/>
              <a:t>Changes in heart rate, BP, and body temp</a:t>
            </a:r>
          </a:p>
          <a:p>
            <a:r>
              <a:rPr lang="en-US" sz="1600" dirty="0"/>
              <a:t>Nausea or vomiting</a:t>
            </a:r>
          </a:p>
          <a:p>
            <a:r>
              <a:rPr lang="en-US" sz="1600" dirty="0"/>
              <a:t>Impaired judgement</a:t>
            </a:r>
          </a:p>
          <a:p>
            <a:r>
              <a:rPr lang="en-US" sz="1600" dirty="0"/>
              <a:t>Nasal congestion</a:t>
            </a:r>
          </a:p>
          <a:p>
            <a:r>
              <a:rPr lang="en-US" sz="1600" dirty="0"/>
              <a:t>Mouth sores</a:t>
            </a:r>
          </a:p>
          <a:p>
            <a:r>
              <a:rPr lang="en-US" sz="1600" dirty="0"/>
              <a:t>Sores</a:t>
            </a:r>
          </a:p>
          <a:p>
            <a:r>
              <a:rPr lang="en-US" sz="1600" dirty="0"/>
              <a:t>Insomnia</a:t>
            </a:r>
          </a:p>
          <a:p>
            <a:r>
              <a:rPr lang="en-US" sz="1600" dirty="0"/>
              <a:t>Depression as drug wears off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410" name="Picture 26" descr="C:\Users\Candice\AppData\Local\Microsoft\Windows\Temporary Internet Files\Content.IE5\OYOIRCIR\head-2147328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13766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Opiates/Opioids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How it is used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7832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Oral </a:t>
            </a:r>
          </a:p>
          <a:p>
            <a:r>
              <a:rPr lang="en-US" sz="3200" dirty="0" smtClean="0"/>
              <a:t>Snorting</a:t>
            </a:r>
          </a:p>
          <a:p>
            <a:r>
              <a:rPr lang="en-US" sz="3200" dirty="0" smtClean="0"/>
              <a:t>Injection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900" dirty="0" smtClean="0"/>
              <a:t>Heroine</a:t>
            </a:r>
            <a:endParaRPr lang="en-US" sz="9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900" dirty="0"/>
          </a:p>
        </p:txBody>
      </p:sp>
      <p:pic>
        <p:nvPicPr>
          <p:cNvPr id="18436" name="Picture 4" descr="C:\Users\Candice\AppData\Local\Microsoft\Windows\Temporary Internet Files\Content.IE5\A827CT93\1200px-Heroin_black_tar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9"/>
          <a:stretch/>
        </p:blipFill>
        <p:spPr bwMode="auto">
          <a:xfrm>
            <a:off x="1858593" y="5334000"/>
            <a:ext cx="1654346" cy="126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Candice\AppData\Local\Microsoft\Windows\Temporary Internet Files\Content.IE5\741TXEB3\1280px-Heroin_asian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5" b="14516"/>
          <a:stretch/>
        </p:blipFill>
        <p:spPr bwMode="auto">
          <a:xfrm>
            <a:off x="423619" y="4094290"/>
            <a:ext cx="2869949" cy="13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C:\Users\Candice\AppData\Local\Microsoft\Windows\Temporary Internet Files\Content.IE5\4G50FC09\heroin%20pic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94270"/>
            <a:ext cx="259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C:\Users\Candice\AppData\Local\Microsoft\Windows\Temporary Internet Files\Content.IE5\CRVTR1OE\Medicine-Pills-PNG-Background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17" y="2441365"/>
            <a:ext cx="2914366" cy="16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C:\Users\Candice\AppData\Local\Microsoft\Windows\Temporary Internet Files\Content.IE5\5SLF5MGG\CNX_Psych_04_05_Heroin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 bwMode="auto">
          <a:xfrm>
            <a:off x="4114800" y="4332795"/>
            <a:ext cx="4579620" cy="20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4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Test Your Knowledge…</a:t>
            </a:r>
            <a:endParaRPr lang="en-US" dirty="0"/>
          </a:p>
        </p:txBody>
      </p:sp>
      <p:pic>
        <p:nvPicPr>
          <p:cNvPr id="2050" name="Picture 2" descr="C:\Users\Candice\AppData\Local\Microsoft\Windows\Temporary Internet Files\Content.IE5\CRVTR1OE\work_them_brains[1]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33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True or False</a:t>
            </a:r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According to the video, Addiction is a disease of the brain.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138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better understanding of what happens to the brain on opioids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Please click the link and watch this </a:t>
            </a:r>
          </a:p>
          <a:p>
            <a:pPr marL="0" indent="0" algn="ctr">
              <a:buNone/>
            </a:pPr>
            <a:r>
              <a:rPr lang="en-US" dirty="0" smtClean="0"/>
              <a:t>short but informative film by National Geographic.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https://www.youtube.com/watch?v=NDVV_M__CSI</a:t>
            </a: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8674" name="Picture 2" descr="C:\Users\Candice\AppData\Local\Microsoft\Windows\Temporary Internet Files\Content.IE5\A827CT93\Metodo-de-loci-una-famosa-tecnica-de-memorizac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0"/>
            <a:ext cx="2667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Candice\AppData\Local\Microsoft\Windows\Temporary Internet Files\Content.IE5\A827CT93\b42d8b34098fc7c4ca6a7a04403a68bc_2c53f27_image_pills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Opiates/Opioids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500" dirty="0"/>
              <a:t>Signs of recent </a:t>
            </a:r>
            <a:r>
              <a:rPr lang="en-US" sz="4500" dirty="0" smtClean="0"/>
              <a:t>use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200" b="1" dirty="0"/>
              <a:t>Reduced sense of pain</a:t>
            </a:r>
          </a:p>
          <a:p>
            <a:r>
              <a:rPr lang="en-US" sz="3200" b="1" dirty="0"/>
              <a:t>Agitation, drowsiness or sedation</a:t>
            </a:r>
          </a:p>
          <a:p>
            <a:r>
              <a:rPr lang="en-US" sz="3200" b="1" dirty="0"/>
              <a:t>Slurred speech</a:t>
            </a:r>
          </a:p>
          <a:p>
            <a:r>
              <a:rPr lang="en-US" sz="3200" b="1" dirty="0"/>
              <a:t>Problems with attention and memory</a:t>
            </a:r>
          </a:p>
          <a:p>
            <a:r>
              <a:rPr lang="en-US" sz="3200" b="1" dirty="0"/>
              <a:t>Constricted pupils</a:t>
            </a:r>
          </a:p>
          <a:p>
            <a:r>
              <a:rPr lang="en-US" sz="3200" b="1" dirty="0"/>
              <a:t>Lack of awareness or inattention to people and things around them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4958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b="1" dirty="0" smtClean="0"/>
              <a:t>Coordination </a:t>
            </a:r>
            <a:r>
              <a:rPr lang="en-US" sz="3200" b="1" dirty="0"/>
              <a:t>issues</a:t>
            </a:r>
          </a:p>
          <a:p>
            <a:r>
              <a:rPr lang="en-US" sz="3200" b="1" dirty="0"/>
              <a:t>Depression</a:t>
            </a:r>
          </a:p>
          <a:p>
            <a:r>
              <a:rPr lang="en-US" sz="3200" b="1" dirty="0"/>
              <a:t>Confusion</a:t>
            </a:r>
          </a:p>
          <a:p>
            <a:r>
              <a:rPr lang="en-US" sz="3200" b="1" dirty="0"/>
              <a:t>Constipation</a:t>
            </a:r>
          </a:p>
          <a:p>
            <a:r>
              <a:rPr lang="en-US" sz="3200" b="1" dirty="0"/>
              <a:t> Runny nose</a:t>
            </a:r>
          </a:p>
          <a:p>
            <a:r>
              <a:rPr lang="en-US" sz="3200" b="1" dirty="0"/>
              <a:t>Needle marks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952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90600"/>
          </a:xfrm>
        </p:spPr>
        <p:txBody>
          <a:bodyPr/>
          <a:lstStyle/>
          <a:p>
            <a:pPr algn="ctr"/>
            <a:r>
              <a:rPr lang="en-US" dirty="0" smtClean="0"/>
              <a:t>FACTS about opioid use in the United States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r="1671"/>
          <a:stretch>
            <a:fillRect/>
          </a:stretch>
        </p:blipFill>
        <p:spPr bwMode="auto">
          <a:xfrm>
            <a:off x="914400" y="612774"/>
            <a:ext cx="72390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8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C:\Users\Candice\AppData\Local\Microsoft\Windows\Temporary Internet Files\Content.IE5\741TXEB3\ethexoverdosecorporationsideeffect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How to recognize a possible opioid overdose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Face is extremely pale and/or feels clammy to touch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Body goes limp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Fingernails or lips are purple or blue in color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Vomiting or making gurgling noises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Can’t be awakened or unable to speak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Breathing or heartbeat slows or stops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</a:rPr>
              <a:t>IN THE EVENT OF A POSSIBLE </a:t>
            </a:r>
            <a:endParaRPr lang="en-US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OPIOID OVERDOSE 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Candice\AppData\Local\Microsoft\Windows\Temporary Internet Files\Content.IE5\OYOIRCIR\8143814837_c3b6412d40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2057400"/>
            <a:ext cx="358140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drugs so hard to quit?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Please click the link below and watch this short video by the National Institute on Drug Abuse.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https://www.youtube.com/watch?v=Xbk35VFpUPI&amp;feature=youtu.be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9698" name="Picture 2" descr="C:\Users\Candice\AppData\Local\Microsoft\Windows\Temporary Internet Files\Content.IE5\A827CT93\brain_illustr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114799"/>
            <a:ext cx="6172200" cy="270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Candice\AppData\Local\Microsoft\Windows\Temporary Internet Files\Content.IE5\YHFFKW1Q\person-3160881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2895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suspect that someone is under the influence of a substance </a:t>
            </a:r>
            <a:r>
              <a:rPr lang="en-US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DO</a:t>
            </a:r>
            <a:endParaRPr lang="en-US" sz="53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Follow your office’s policies and procedures.</a:t>
            </a:r>
          </a:p>
          <a:p>
            <a:r>
              <a:rPr lang="en-US" dirty="0" smtClean="0"/>
              <a:t>Call for assistance (Supervisor, Director or Coworker)</a:t>
            </a:r>
          </a:p>
          <a:p>
            <a:r>
              <a:rPr lang="en-US" dirty="0" smtClean="0"/>
              <a:t>Remain calm and take a deep breath</a:t>
            </a:r>
          </a:p>
          <a:p>
            <a:r>
              <a:rPr lang="en-US" dirty="0"/>
              <a:t>Position yourself for safety </a:t>
            </a:r>
            <a:r>
              <a:rPr lang="en-US" dirty="0" smtClean="0"/>
              <a:t>(Attempt to move yourself towards an outlet in the event it is needed)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the Danger Zone - within one arm length ◦ </a:t>
            </a:r>
            <a:endParaRPr lang="en-US" dirty="0" smtClean="0"/>
          </a:p>
          <a:p>
            <a:pPr lvl="1"/>
            <a:r>
              <a:rPr lang="en-US" dirty="0" smtClean="0"/>
              <a:t>Safety </a:t>
            </a:r>
            <a:r>
              <a:rPr lang="en-US" dirty="0"/>
              <a:t>Zone – Out side of person’s reach ◦ </a:t>
            </a:r>
            <a:endParaRPr lang="en-US" dirty="0" smtClean="0"/>
          </a:p>
          <a:p>
            <a:pPr lvl="1"/>
            <a:r>
              <a:rPr lang="en-US" dirty="0" smtClean="0"/>
              <a:t>Remain in the Zone </a:t>
            </a:r>
            <a:r>
              <a:rPr lang="en-US" dirty="0"/>
              <a:t>of Influence – Within Safety Zone, but still close enough to communicate effectively ◦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Natural </a:t>
            </a:r>
            <a:r>
              <a:rPr lang="en-US" dirty="0" smtClean="0"/>
              <a:t>Barriers (desks, chairs, etc.)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Be mindful of your body language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Maintain eye contact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Maintain a neutral facial expression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Relax your body and keep your gestures to a minimum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suspect that someone is under the influence of a substance </a:t>
            </a:r>
            <a:r>
              <a:rPr lang="en-US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DON’T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Rush </a:t>
            </a:r>
            <a:r>
              <a:rPr lang="en-US" sz="2800" dirty="0" smtClean="0"/>
              <a:t>the conversation. </a:t>
            </a:r>
            <a:endParaRPr lang="en-US" sz="2800" dirty="0"/>
          </a:p>
          <a:p>
            <a:r>
              <a:rPr lang="en-US" sz="2800" dirty="0" smtClean="0"/>
              <a:t>Have an emotional reaction. </a:t>
            </a:r>
          </a:p>
          <a:p>
            <a:r>
              <a:rPr lang="en-US" sz="2800" dirty="0" smtClean="0"/>
              <a:t>Take </a:t>
            </a:r>
            <a:r>
              <a:rPr lang="en-US" sz="2800" dirty="0" smtClean="0"/>
              <a:t>comments personally. </a:t>
            </a:r>
            <a:endParaRPr lang="en-US" sz="2800" dirty="0"/>
          </a:p>
          <a:p>
            <a:r>
              <a:rPr lang="en-US" sz="2800" dirty="0" smtClean="0"/>
              <a:t>Go right to empathy or problem-solving. </a:t>
            </a:r>
            <a:endParaRPr lang="en-US" sz="2800" dirty="0"/>
          </a:p>
          <a:p>
            <a:r>
              <a:rPr lang="en-US" sz="2800" dirty="0" smtClean="0"/>
              <a:t>Use sarcasm or humor. </a:t>
            </a:r>
            <a:endParaRPr lang="en-US" sz="2800" dirty="0"/>
          </a:p>
          <a:p>
            <a:r>
              <a:rPr lang="en-US" sz="2800" dirty="0" smtClean="0"/>
              <a:t>Confront, criticize or blame. </a:t>
            </a:r>
            <a:endParaRPr lang="en-US" sz="2800" dirty="0"/>
          </a:p>
          <a:p>
            <a:r>
              <a:rPr lang="en-US" sz="2800" dirty="0" smtClean="0"/>
              <a:t>State judgments about statements or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behaviors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895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44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4495800"/>
          </a:xfrm>
        </p:spPr>
        <p:txBody>
          <a:bodyPr>
            <a:normAutofit/>
          </a:bodyPr>
          <a:lstStyle/>
          <a:p>
            <a:r>
              <a:rPr lang="en-US" dirty="0"/>
              <a:t>If you suspect that someone is under the influence of a substance </a:t>
            </a:r>
            <a:r>
              <a:rPr lang="en-US" dirty="0" smtClean="0"/>
              <a:t>and you believe that your safety or the safety of others is at risk…..</a:t>
            </a:r>
            <a:endParaRPr lang="en-US" dirty="0"/>
          </a:p>
        </p:txBody>
      </p:sp>
      <p:pic>
        <p:nvPicPr>
          <p:cNvPr id="24580" name="Picture 4" descr="C:\Users\Candice\AppData\Local\Microsoft\Windows\Temporary Internet Files\Content.IE5\TQLS2ZC6\Call_91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3352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do if you find drugs or drug paraphernalia in your workplace?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SAFETY </a:t>
            </a:r>
            <a:r>
              <a:rPr lang="en-US" dirty="0" smtClean="0"/>
              <a:t>is the main priority. If you feel your safety or the safety of others is at risk, CALL 911.</a:t>
            </a:r>
          </a:p>
          <a:p>
            <a:pPr marL="342900" indent="-342900">
              <a:buAutoNum type="arabicPeriod"/>
            </a:pPr>
            <a:r>
              <a:rPr lang="en-US" dirty="0" smtClean="0"/>
              <a:t>If you are unable to identify the substance, DO NOT pick it up. Wait for law enforcement. </a:t>
            </a:r>
          </a:p>
          <a:p>
            <a:pPr marL="342900" indent="-342900">
              <a:buAutoNum type="arabicPeriod"/>
            </a:pPr>
            <a:r>
              <a:rPr lang="en-US" dirty="0" smtClean="0"/>
              <a:t>Do not handle any substance or paraphernalia without exercising universal precautions. Be sure to use gloves if you must touch it.</a:t>
            </a:r>
          </a:p>
          <a:p>
            <a:pPr marL="342900" indent="-342900">
              <a:buAutoNum type="arabicPeriod"/>
            </a:pPr>
            <a:r>
              <a:rPr lang="en-US" dirty="0" smtClean="0"/>
              <a:t>If you choose to remove a substance from it’s original location, place it in a baggie and give it to law enforcement when they arrive. </a:t>
            </a:r>
          </a:p>
          <a:p>
            <a:pPr marL="342900" indent="-342900">
              <a:buAutoNum type="arabicPeriod"/>
            </a:pPr>
            <a:r>
              <a:rPr lang="en-US" dirty="0" smtClean="0"/>
              <a:t>If the substance or paraphernalia is located in a public setting such as a lobby or bathroom, have someone secure the area until law enforcement arrives. </a:t>
            </a:r>
          </a:p>
          <a:p>
            <a:pPr marL="342900" indent="-342900">
              <a:buAutoNum type="arabicPeriod"/>
            </a:pPr>
            <a:r>
              <a:rPr lang="en-US" dirty="0" smtClean="0"/>
              <a:t>When in doubt, CALL 911 or local law enforcement. </a:t>
            </a:r>
            <a:endParaRPr lang="en-US" dirty="0"/>
          </a:p>
        </p:txBody>
      </p:sp>
      <p:pic>
        <p:nvPicPr>
          <p:cNvPr id="27653" name="Picture 5" descr="C:\Users\Candice\AppData\Local\Microsoft\Windows\Temporary Internet Files\Content.IE5\TQLS2ZC6\no-drugs-156771_12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72" y="5334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correct answer is….</a:t>
            </a:r>
            <a:endParaRPr lang="en-US" dirty="0"/>
          </a:p>
        </p:txBody>
      </p:sp>
      <p:pic>
        <p:nvPicPr>
          <p:cNvPr id="3074" name="Picture 2" descr="C:\Users\Candice\AppData\Local\Microsoft\Windows\Temporary Internet Files\Content.IE5\CRVTR1OE\True-or-False-440x29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858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Know your company’s policies related to drug and alcohol use.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Click the link below to review River Valley’s </a:t>
            </a:r>
          </a:p>
          <a:p>
            <a:pPr marL="0" indent="0" algn="ctr">
              <a:buNone/>
            </a:pPr>
            <a:r>
              <a:rPr lang="en-US" i="1" dirty="0" smtClean="0"/>
              <a:t>Drug and Alcohol Free Environment Policy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https://cd8935a7-40b5-40cb-abea-a67607b43c5c.filesusr.com/ugd/20e556_e817ac6ef6694616b84ec9a73e8eeeea.pdf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73188"/>
            <a:ext cx="8229600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Knowledge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5452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700" dirty="0"/>
              <a:t>RVCDS, recognizes that the use and/or abuse of controlled substances and alcohol </a:t>
            </a:r>
            <a:r>
              <a:rPr lang="en-US" sz="1700" dirty="0" smtClean="0"/>
              <a:t>does not present </a:t>
            </a:r>
            <a:r>
              <a:rPr lang="en-US" sz="1700" dirty="0"/>
              <a:t>a serious threat to the safety and health of the individual employee/volunteer, the general public, and the children and families served by RVCDS</a:t>
            </a:r>
            <a:r>
              <a:rPr lang="en-US" sz="17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The RVCDS Drug and Alcohol Free Policy only applies to employees.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The policy prohibits the abuse </a:t>
            </a:r>
            <a:r>
              <a:rPr lang="en-US" sz="1700" dirty="0"/>
              <a:t>of prescription and over the counter drugs </a:t>
            </a:r>
            <a:r>
              <a:rPr lang="en-US" sz="17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This </a:t>
            </a:r>
            <a:r>
              <a:rPr lang="en-US" sz="1700" dirty="0"/>
              <a:t>policy applies to any time while working on RVCDS’ behalf or at any time while on the premises or while attending agency sponsored training sessions or meetings</a:t>
            </a:r>
            <a:r>
              <a:rPr lang="en-US" sz="17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Refusing </a:t>
            </a:r>
            <a:r>
              <a:rPr lang="en-US" sz="1700" dirty="0"/>
              <a:t>to submit to </a:t>
            </a:r>
            <a:r>
              <a:rPr lang="en-US" sz="1700" dirty="0" smtClean="0"/>
              <a:t>drug and/or alcohol testing including failure </a:t>
            </a:r>
            <a:r>
              <a:rPr lang="en-US" sz="1700" dirty="0"/>
              <a:t>to </a:t>
            </a:r>
            <a:r>
              <a:rPr lang="en-US" sz="1700" dirty="0" smtClean="0"/>
              <a:t>appear for </a:t>
            </a:r>
            <a:r>
              <a:rPr lang="en-US" sz="1700" dirty="0"/>
              <a:t>any test within a </a:t>
            </a:r>
            <a:r>
              <a:rPr lang="en-US" sz="1700" dirty="0" smtClean="0"/>
              <a:t>reasonable time established by RVCDS </a:t>
            </a:r>
            <a:r>
              <a:rPr lang="en-US" sz="1700" dirty="0"/>
              <a:t>is reason for </a:t>
            </a:r>
            <a:r>
              <a:rPr lang="en-US" sz="1700" dirty="0" smtClean="0"/>
              <a:t>disqualification from </a:t>
            </a:r>
            <a:r>
              <a:rPr lang="en-US" sz="1700" dirty="0"/>
              <a:t>further consideration for employment or termination from current </a:t>
            </a:r>
            <a:r>
              <a:rPr lang="en-US" sz="1700" dirty="0" smtClean="0"/>
              <a:t>employment.</a:t>
            </a:r>
            <a:endParaRPr lang="en-US" sz="17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And the answer is…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False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False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0815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do you do if you suspect your coworker is using substances?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Do not approach your coworker directly.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Notify your Supervisor or Director of your suspensions and provide proof to support your claims.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You may also contact your Human Resources Director for further guidance.</a:t>
            </a:r>
          </a:p>
          <a:p>
            <a:pPr algn="ctr"/>
            <a:r>
              <a:rPr lang="en-US" sz="2000" dirty="0" smtClean="0"/>
              <a:t>Joshua </a:t>
            </a:r>
            <a:r>
              <a:rPr lang="en-US" sz="2000" dirty="0" err="1" smtClean="0"/>
              <a:t>MacAdoo</a:t>
            </a:r>
            <a:endParaRPr lang="en-US" sz="2000" dirty="0" smtClean="0"/>
          </a:p>
          <a:p>
            <a:pPr algn="ctr"/>
            <a:r>
              <a:rPr lang="en-US" sz="2000" dirty="0" smtClean="0"/>
              <a:t>(304) 522-3417 Ext. 3435</a:t>
            </a:r>
          </a:p>
          <a:p>
            <a:endParaRPr lang="en-US" dirty="0"/>
          </a:p>
        </p:txBody>
      </p:sp>
      <p:pic>
        <p:nvPicPr>
          <p:cNvPr id="26634" name="Picture 10" descr="C:\Users\Candice\AppData\Local\Microsoft\Windows\Temporary Internet Files\Content.IE5\741TXEB3\interview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5181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you do if you think you may have an issues with drugs and/or alcohol?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0395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SAMHSA’s </a:t>
            </a:r>
            <a:r>
              <a:rPr lang="en-US" sz="1400" dirty="0">
                <a:solidFill>
                  <a:prstClr val="black"/>
                </a:solidFill>
              </a:rPr>
              <a:t>National Helpline, </a:t>
            </a:r>
          </a:p>
          <a:p>
            <a:pPr marL="0" lvl="0" indent="0" algn="ctr">
              <a:buNone/>
            </a:pPr>
            <a:r>
              <a:rPr lang="en-US" sz="1400" dirty="0">
                <a:solidFill>
                  <a:prstClr val="black"/>
                </a:solidFill>
              </a:rPr>
              <a:t>1-800-662-HELP(4357)</a:t>
            </a:r>
          </a:p>
          <a:p>
            <a:pPr marL="0" lvl="0" indent="0" algn="ctr">
              <a:buNone/>
            </a:pPr>
            <a:endParaRPr lang="en-US" sz="8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1400" dirty="0">
                <a:solidFill>
                  <a:prstClr val="black"/>
                </a:solidFill>
              </a:rPr>
              <a:t>National Drug Helpline</a:t>
            </a:r>
          </a:p>
          <a:p>
            <a:pPr marL="0" lvl="0" indent="0" algn="ctr">
              <a:buNone/>
            </a:pPr>
            <a:r>
              <a:rPr lang="en-US" sz="1400" u="sng" dirty="0">
                <a:solidFill>
                  <a:prstClr val="black"/>
                </a:solidFill>
              </a:rPr>
              <a:t>1-844-289-0879</a:t>
            </a:r>
          </a:p>
          <a:p>
            <a:pPr marL="0" lvl="0" indent="0" algn="ctr">
              <a:buNone/>
            </a:pPr>
            <a:endParaRPr lang="en-US" sz="1400" u="sng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1400" dirty="0">
                <a:solidFill>
                  <a:prstClr val="black"/>
                </a:solidFill>
              </a:rPr>
              <a:t>HELP4WV</a:t>
            </a:r>
          </a:p>
          <a:p>
            <a:pPr marL="0" lvl="0" indent="0" algn="ctr">
              <a:buNone/>
            </a:pPr>
            <a:r>
              <a:rPr lang="en-US" sz="1400" u="sng" dirty="0">
                <a:solidFill>
                  <a:prstClr val="black"/>
                </a:solidFill>
              </a:rPr>
              <a:t>(304)-356-5840</a:t>
            </a:r>
          </a:p>
          <a:p>
            <a:pPr marL="0" lvl="0" indent="0" algn="ctr">
              <a:buNone/>
            </a:pPr>
            <a:endParaRPr lang="en-US" sz="1400" u="sng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1400" dirty="0">
                <a:solidFill>
                  <a:prstClr val="black"/>
                </a:solidFill>
              </a:rPr>
              <a:t>WV Bureau for Behavioral Health &amp; Health Facilities</a:t>
            </a:r>
          </a:p>
          <a:p>
            <a:pPr marL="0" lvl="0" indent="0" algn="ctr">
              <a:buNone/>
            </a:pPr>
            <a:r>
              <a:rPr lang="en-US" sz="1400" u="sng" dirty="0">
                <a:solidFill>
                  <a:prstClr val="black"/>
                </a:solidFill>
              </a:rPr>
              <a:t>(304) 558-1008</a:t>
            </a:r>
          </a:p>
          <a:p>
            <a:pPr marL="0" lvl="0" indent="0" algn="ctr">
              <a:buNone/>
            </a:pPr>
            <a:endParaRPr lang="en-US" sz="1400" u="sng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1400" dirty="0">
                <a:solidFill>
                  <a:prstClr val="black"/>
                </a:solidFill>
              </a:rPr>
              <a:t>Alcoholics’ Anonymous (AA) </a:t>
            </a:r>
          </a:p>
          <a:p>
            <a:pPr marL="0" lvl="0" indent="0" algn="ctr">
              <a:buNone/>
            </a:pPr>
            <a:r>
              <a:rPr lang="en-US" sz="1400" u="sng" dirty="0">
                <a:solidFill>
                  <a:prstClr val="black"/>
                </a:solidFill>
                <a:hlinkClick r:id="rId2"/>
              </a:rPr>
              <a:t>www.aa.org</a:t>
            </a:r>
            <a:endParaRPr lang="en-US" sz="1400" u="sng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1400" dirty="0">
                <a:solidFill>
                  <a:prstClr val="black"/>
                </a:solidFill>
              </a:rPr>
              <a:t>Narcotics' Anonymous (NA)</a:t>
            </a:r>
          </a:p>
          <a:p>
            <a:pPr marL="0" lvl="0" indent="0" algn="ctr">
              <a:buNone/>
            </a:pPr>
            <a:r>
              <a:rPr lang="en-US" sz="1400" dirty="0">
                <a:solidFill>
                  <a:prstClr val="black"/>
                </a:solidFill>
                <a:hlinkClick r:id="rId3"/>
              </a:rPr>
              <a:t>http://www.na.org</a:t>
            </a:r>
            <a:endParaRPr lang="en-US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/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Talk to someone you can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Speak with your Director of Human Resources to determine eligibility for various programs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Utilize community mental health and substance abuse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GET HELP</a:t>
            </a:r>
          </a:p>
          <a:p>
            <a:pPr algn="ctr"/>
            <a:endParaRPr lang="en-US" dirty="0"/>
          </a:p>
        </p:txBody>
      </p:sp>
      <p:pic>
        <p:nvPicPr>
          <p:cNvPr id="30728" name="Picture 8" descr="C:\Users\Candice\AppData\Local\Microsoft\Windows\Temporary Internet Files\Content.IE5\7SOHGLFM\muaecos-puzzl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41910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533400"/>
            <a:ext cx="362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RESOURCES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70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Community Mental Health Authority of Clinton, Eaton, Ingham Counties. (</a:t>
            </a:r>
            <a:r>
              <a:rPr lang="en-US" dirty="0" err="1"/>
              <a:t>n.d.</a:t>
            </a:r>
            <a:r>
              <a:rPr lang="en-US" dirty="0"/>
              <a:t>). De-Escalation Skills. Retrieved 2018</a:t>
            </a:r>
          </a:p>
          <a:p>
            <a:r>
              <a:rPr lang="en-US" dirty="0"/>
              <a:t>King, K. (2014). Mental Illnesses &amp; Crisis De-escalation. </a:t>
            </a:r>
            <a:r>
              <a:rPr lang="en-US" i="1" dirty="0"/>
              <a:t>NAMI: Minnesota.</a:t>
            </a:r>
            <a:r>
              <a:rPr lang="en-US" dirty="0"/>
              <a:t> </a:t>
            </a:r>
          </a:p>
          <a:p>
            <a:r>
              <a:rPr lang="en-US" dirty="0"/>
              <a:t>National </a:t>
            </a:r>
            <a:r>
              <a:rPr lang="en-US" dirty="0" smtClean="0"/>
              <a:t>Institute </a:t>
            </a:r>
            <a:r>
              <a:rPr lang="en-US" dirty="0"/>
              <a:t>on Drug Abuse. (2018, November). </a:t>
            </a:r>
            <a:r>
              <a:rPr lang="en-US" i="1" dirty="0" smtClean="0"/>
              <a:t>Opioid </a:t>
            </a:r>
            <a:r>
              <a:rPr lang="en-US" i="1" dirty="0"/>
              <a:t>Abuse and Addiction</a:t>
            </a:r>
            <a:r>
              <a:rPr lang="en-US" dirty="0"/>
              <a:t>. (U. S. National Library of Medicine) Retrieved from Medline Plus: Trusted Health Information for You: https://medlineplus.gov/opioidabuseandaddiction.html</a:t>
            </a:r>
          </a:p>
          <a:p>
            <a:r>
              <a:rPr lang="en-US" dirty="0"/>
              <a:t>National Institute on Drug Abuse.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Easy-to-Read Drug Facts</a:t>
            </a:r>
            <a:r>
              <a:rPr lang="en-US" dirty="0"/>
              <a:t>. Retrieved 2018, from National Institute on Drug Abuse: https://easyread.drugabuse.gov/content/what-are-some-signs-and-symptoms-someone-drug-use-problem</a:t>
            </a:r>
          </a:p>
          <a:p>
            <a:r>
              <a:rPr lang="en-US" dirty="0"/>
              <a:t>Staff, M. C. (1998-2018). </a:t>
            </a:r>
            <a:r>
              <a:rPr lang="en-US" i="1" dirty="0"/>
              <a:t>Drug Addiction (Substance Use Disorder)</a:t>
            </a:r>
            <a:r>
              <a:rPr lang="en-US" dirty="0"/>
              <a:t>. (Mayo Foundation for Medical Education and Research (MFMER)) Retrieved 2018, from Mayo Clinic: https://www.mayoclinic.org/diseases-conditions/drug-addiction/symptoms-causes/syc-20365112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NEXT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TRUE OR FALSE</a:t>
            </a:r>
          </a:p>
          <a:p>
            <a:pPr marL="0" indent="0" algn="ctr">
              <a:buNone/>
            </a:pPr>
            <a:r>
              <a:rPr lang="en-US" sz="4800" dirty="0" smtClean="0"/>
              <a:t>It depends on your age, gender, job, income and race as to if someone becomes addicted to drugs or not.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978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THE ANSWER IS…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 descr="C:\Users\Candice\AppData\Local\Microsoft\Windows\Temporary Internet Files\Content.IE5\5SLF5MGG\false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andice\AppData\Local\Microsoft\Windows\Temporary Internet Files\Content.IE5\63B20JDC\istock_000010317685lar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459"/>
            <a:ext cx="9144000" cy="58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NEXT QUESTION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TRUE OR FALSE</a:t>
            </a:r>
          </a:p>
          <a:p>
            <a:pPr marL="0" indent="0" algn="ctr">
              <a:buNone/>
            </a:pPr>
            <a:r>
              <a:rPr lang="en-US" sz="6600" b="1" dirty="0" smtClean="0"/>
              <a:t>Prescription drugs can never become addictive.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1339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Candice\AppData\Local\Microsoft\Windows\Temporary Internet Files\Content.IE5\63B20JDC\istock_000010317685lar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" y="990600"/>
            <a:ext cx="9144000" cy="53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CurveUp">
              <a:avLst/>
            </a:prstTxWarp>
          </a:bodyPr>
          <a:lstStyle/>
          <a:p>
            <a:r>
              <a:rPr lang="en-US" dirty="0" smtClean="0"/>
              <a:t>AND THE ANSWER 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286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FALSE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248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NEXT TO THE LAST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are the four factors that put someone at a higher risk of abusing and becoming addicted to drugs?</a:t>
            </a:r>
          </a:p>
          <a:p>
            <a:pPr marL="0" indent="0">
              <a:buNone/>
            </a:pPr>
            <a:r>
              <a:rPr lang="en-US" dirty="0" smtClean="0"/>
              <a:t>Here are some hints: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1981200" cy="1796415"/>
          </a:xfrm>
          <a:prstGeom prst="rect">
            <a:avLst/>
          </a:prstGeom>
        </p:spPr>
      </p:pic>
      <p:pic>
        <p:nvPicPr>
          <p:cNvPr id="7170" name="Picture 2" descr="C:\Users\Candice\AppData\Local\Microsoft\Windows\Temporary Internet Files\Content.IE5\TQLS2ZC6\c2dedf07e099b0db4264f0737bf8cdd1_0b29e4c_image_lead_teen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1981200" cy="17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andice\AppData\Local\Microsoft\Windows\Temporary Internet Files\Content.IE5\63B20JDC\drug-us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11786"/>
            <a:ext cx="15621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Candice\AppData\Local\Microsoft\Windows\Temporary Internet Files\Content.IE5\OYOIRCIR\1b9b1e4053ac7c1b66d9684d9e964dc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20" y="3276600"/>
            <a:ext cx="1539240" cy="22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1885</TotalTime>
  <Words>1769</Words>
  <Application>Microsoft Office PowerPoint</Application>
  <PresentationFormat>On-screen Show (4:3)</PresentationFormat>
  <Paragraphs>377</Paragraphs>
  <Slides>44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Substance Abuse</vt:lpstr>
      <vt:lpstr>Please click on the link provided and watch the video “Anyone Can Become Addicted” by the National Institute on Drug Abuse</vt:lpstr>
      <vt:lpstr>Let’s Test Your Knowledge…</vt:lpstr>
      <vt:lpstr>The correct answer is….</vt:lpstr>
      <vt:lpstr>NEXT QUESTION</vt:lpstr>
      <vt:lpstr>AND THE ANSWER IS…</vt:lpstr>
      <vt:lpstr>NEXT QUESTION</vt:lpstr>
      <vt:lpstr>AND THE ANSWER IS….</vt:lpstr>
      <vt:lpstr>NEXT TO THE LAST QUESTION</vt:lpstr>
      <vt:lpstr>DID YOU GET ALL FOUR ANSWERS?</vt:lpstr>
      <vt:lpstr>How do you recognize unhealthy drug use in others?</vt:lpstr>
      <vt:lpstr>Signs of unhealthy drug use include:</vt:lpstr>
      <vt:lpstr>Problems at work</vt:lpstr>
      <vt:lpstr>Issues with physical health</vt:lpstr>
      <vt:lpstr>Neglected appearance/hygiene  </vt:lpstr>
      <vt:lpstr>Changes in Behavior</vt:lpstr>
      <vt:lpstr>Financial Issues</vt:lpstr>
      <vt:lpstr>PowerPoint Presentation</vt:lpstr>
      <vt:lpstr>Commonly used/abused substances</vt:lpstr>
      <vt:lpstr>The following slides address commonly used/abused substances in more detail. Their purpose is to help you know how the substances are used by others and the signs/symptoms  of recent use.</vt:lpstr>
      <vt:lpstr>Cannabis (Marijuana, Hashish)</vt:lpstr>
      <vt:lpstr>Cannabis (Marijuana, Hashish)</vt:lpstr>
      <vt:lpstr>K2, Spice, Bath Salts</vt:lpstr>
      <vt:lpstr>K2, Spice, Bath Salts</vt:lpstr>
      <vt:lpstr>Barbiturates, benzodiazepines, and hypnotics</vt:lpstr>
      <vt:lpstr>Barbiturates, benzodiazepines, and hypnotics</vt:lpstr>
      <vt:lpstr>Meth, Cocaine, and other stimulants </vt:lpstr>
      <vt:lpstr>Meth, Cocaine, and other stimulants </vt:lpstr>
      <vt:lpstr>Opiates/Opioids</vt:lpstr>
      <vt:lpstr>A better understanding of what happens to the brain on opioids </vt:lpstr>
      <vt:lpstr>Opiates/Opioids</vt:lpstr>
      <vt:lpstr>FACTS about opioid use in the United States</vt:lpstr>
      <vt:lpstr>How to recognize a possible opioid overdose</vt:lpstr>
      <vt:lpstr>PowerPoint Presentation</vt:lpstr>
      <vt:lpstr>Why are drugs so hard to quit?</vt:lpstr>
      <vt:lpstr>If you suspect that someone is under the influence of a substance DO</vt:lpstr>
      <vt:lpstr>If you suspect that someone is under the influence of a substance DON’T</vt:lpstr>
      <vt:lpstr>If you suspect that someone is under the influence of a substance and you believe that your safety or the safety of others is at risk…..</vt:lpstr>
      <vt:lpstr>What do you do if you find drugs or drug paraphernalia in your workplace? </vt:lpstr>
      <vt:lpstr>Know your company’s policies related to drug and alcohol use.</vt:lpstr>
      <vt:lpstr>Test Your Knowledge</vt:lpstr>
      <vt:lpstr>What do you do if you suspect your coworker is using substances? </vt:lpstr>
      <vt:lpstr>What should you do if you think you may have an issues with drugs and/or alcohol?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Janie</cp:lastModifiedBy>
  <cp:revision>72</cp:revision>
  <cp:lastPrinted>2020-03-27T18:11:46Z</cp:lastPrinted>
  <dcterms:created xsi:type="dcterms:W3CDTF">2018-11-13T01:51:50Z</dcterms:created>
  <dcterms:modified xsi:type="dcterms:W3CDTF">2020-04-02T20:48:55Z</dcterms:modified>
</cp:coreProperties>
</file>