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12" r:id="rId4"/>
  </p:sldMasterIdLst>
  <p:notesMasterIdLst>
    <p:notesMasterId r:id="rId37"/>
  </p:notesMasterIdLst>
  <p:sldIdLst>
    <p:sldId id="257" r:id="rId5"/>
    <p:sldId id="277" r:id="rId6"/>
    <p:sldId id="295" r:id="rId7"/>
    <p:sldId id="291" r:id="rId8"/>
    <p:sldId id="319" r:id="rId9"/>
    <p:sldId id="279" r:id="rId10"/>
    <p:sldId id="292" r:id="rId11"/>
    <p:sldId id="309" r:id="rId12"/>
    <p:sldId id="310" r:id="rId13"/>
    <p:sldId id="311" r:id="rId14"/>
    <p:sldId id="298" r:id="rId15"/>
    <p:sldId id="320" r:id="rId16"/>
    <p:sldId id="300" r:id="rId17"/>
    <p:sldId id="293" r:id="rId18"/>
    <p:sldId id="312" r:id="rId19"/>
    <p:sldId id="313" r:id="rId20"/>
    <p:sldId id="316" r:id="rId21"/>
    <p:sldId id="299" r:id="rId22"/>
    <p:sldId id="321" r:id="rId23"/>
    <p:sldId id="301" r:id="rId24"/>
    <p:sldId id="294" r:id="rId25"/>
    <p:sldId id="314" r:id="rId26"/>
    <p:sldId id="302" r:id="rId27"/>
    <p:sldId id="317" r:id="rId28"/>
    <p:sldId id="307" r:id="rId29"/>
    <p:sldId id="296" r:id="rId30"/>
    <p:sldId id="305" r:id="rId31"/>
    <p:sldId id="304" r:id="rId32"/>
    <p:sldId id="306" r:id="rId33"/>
    <p:sldId id="297" r:id="rId34"/>
    <p:sldId id="289" r:id="rId35"/>
    <p:sldId id="318" r:id="rId3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87013" autoAdjust="0"/>
  </p:normalViewPr>
  <p:slideViewPr>
    <p:cSldViewPr snapToGrid="0" snapToObjects="1">
      <p:cViewPr varScale="1">
        <p:scale>
          <a:sx n="63" d="100"/>
          <a:sy n="63" d="100"/>
        </p:scale>
        <p:origin x="97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18/5/colors/Iconchunking_neutralicon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62DEA7-9DCD-4B2E-9DC5-BE121C266AFD}" type="doc">
      <dgm:prSet loTypeId="urn:microsoft.com/office/officeart/2008/layout/VerticalCurvedList" loCatId="list" qsTypeId="urn:microsoft.com/office/officeart/2005/8/quickstyle/simple1" qsCatId="simple" csTypeId="urn:microsoft.com/office/officeart/2018/5/colors/Iconchunking_neutralicon_accent1_2" csCatId="accent1" phldr="1"/>
      <dgm:spPr/>
      <dgm:t>
        <a:bodyPr/>
        <a:lstStyle/>
        <a:p>
          <a:endParaRPr lang="en-US"/>
        </a:p>
      </dgm:t>
    </dgm:pt>
    <dgm:pt modelId="{41CDB9B8-E81E-41E7-AE89-8F6EDFC88D92}">
      <dgm:prSet/>
      <dgm:spPr/>
      <dgm:t>
        <a:bodyPr anchor="ctr"/>
        <a:lstStyle/>
        <a:p>
          <a:pPr>
            <a:defRPr cap="all"/>
          </a:pPr>
          <a:r>
            <a:rPr lang="en-US" dirty="0">
              <a:solidFill>
                <a:schemeClr val="tx1"/>
              </a:solidFill>
            </a:rPr>
            <a:t>Identify the four areas of  responsibilities  addressed in the          Code  of ethics </a:t>
          </a:r>
        </a:p>
      </dgm:t>
    </dgm:pt>
    <dgm:pt modelId="{5D2FF527-BA77-40BE-9414-16FAE46386BB}" type="parTrans" cxnId="{21EB7847-13AE-4881-9090-909F31360F4E}">
      <dgm:prSet/>
      <dgm:spPr/>
      <dgm:t>
        <a:bodyPr/>
        <a:lstStyle/>
        <a:p>
          <a:endParaRPr lang="en-US" sz="1400"/>
        </a:p>
      </dgm:t>
    </dgm:pt>
    <dgm:pt modelId="{BA791450-8D1E-4A6F-B71D-2984D9E245C4}" type="sibTrans" cxnId="{21EB7847-13AE-4881-9090-909F31360F4E}">
      <dgm:prSet/>
      <dgm:spPr/>
      <dgm:t>
        <a:bodyPr/>
        <a:lstStyle/>
        <a:p>
          <a:endParaRPr lang="en-US"/>
        </a:p>
      </dgm:t>
    </dgm:pt>
    <dgm:pt modelId="{4D7D34C7-9466-4514-BF51-7396C17436B5}">
      <dgm:prSet/>
      <dgm:spPr/>
      <dgm:t>
        <a:bodyPr anchor="ctr"/>
        <a:lstStyle/>
        <a:p>
          <a:pPr>
            <a:defRPr cap="all"/>
          </a:pPr>
          <a:r>
            <a:rPr lang="en-US" dirty="0">
              <a:solidFill>
                <a:schemeClr val="tx1"/>
              </a:solidFill>
            </a:rPr>
            <a:t>Link code of ethics to specific  ideals  </a:t>
          </a:r>
        </a:p>
      </dgm:t>
    </dgm:pt>
    <dgm:pt modelId="{37DD6CE0-C2AA-4EB6-9E7D-14AED2127C40}" type="parTrans" cxnId="{7EEBEB1B-497E-4365-84F9-FBB75D7759E5}">
      <dgm:prSet/>
      <dgm:spPr/>
      <dgm:t>
        <a:bodyPr/>
        <a:lstStyle/>
        <a:p>
          <a:endParaRPr lang="en-US" sz="1400"/>
        </a:p>
      </dgm:t>
    </dgm:pt>
    <dgm:pt modelId="{483498F9-A0C2-4668-85AB-D8E6E254F73B}" type="sibTrans" cxnId="{7EEBEB1B-497E-4365-84F9-FBB75D7759E5}">
      <dgm:prSet/>
      <dgm:spPr/>
      <dgm:t>
        <a:bodyPr/>
        <a:lstStyle/>
        <a:p>
          <a:endParaRPr lang="en-US"/>
        </a:p>
      </dgm:t>
    </dgm:pt>
    <dgm:pt modelId="{8E185869-F0D4-43E2-B08A-2F3E83EE98F3}">
      <dgm:prSet/>
      <dgm:spPr/>
      <dgm:t>
        <a:bodyPr anchor="ctr"/>
        <a:lstStyle/>
        <a:p>
          <a:pPr>
            <a:defRPr cap="all"/>
          </a:pPr>
          <a:r>
            <a:rPr lang="en-US" dirty="0">
              <a:solidFill>
                <a:schemeClr val="tx1"/>
              </a:solidFill>
            </a:rPr>
            <a:t>Link code of ethics to specific behaviors  </a:t>
          </a:r>
        </a:p>
      </dgm:t>
    </dgm:pt>
    <dgm:pt modelId="{7EE27099-92EA-4EDF-B176-0E355876D272}" type="parTrans" cxnId="{7F970F62-30E3-4F5B-A242-825013BF84A8}">
      <dgm:prSet/>
      <dgm:spPr/>
      <dgm:t>
        <a:bodyPr/>
        <a:lstStyle/>
        <a:p>
          <a:endParaRPr lang="en-US" sz="1400"/>
        </a:p>
      </dgm:t>
    </dgm:pt>
    <dgm:pt modelId="{77D0876E-2BA2-4E28-ADB5-9885FCB7156A}" type="sibTrans" cxnId="{7F970F62-30E3-4F5B-A242-825013BF84A8}">
      <dgm:prSet/>
      <dgm:spPr/>
      <dgm:t>
        <a:bodyPr/>
        <a:lstStyle/>
        <a:p>
          <a:endParaRPr lang="en-US"/>
        </a:p>
      </dgm:t>
    </dgm:pt>
    <dgm:pt modelId="{804947E5-9ACC-416F-B12C-5E8D1E342FFC}" type="pres">
      <dgm:prSet presAssocID="{7B62DEA7-9DCD-4B2E-9DC5-BE121C266AFD}" presName="Name0" presStyleCnt="0">
        <dgm:presLayoutVars>
          <dgm:chMax val="7"/>
          <dgm:chPref val="7"/>
          <dgm:dir/>
        </dgm:presLayoutVars>
      </dgm:prSet>
      <dgm:spPr/>
    </dgm:pt>
    <dgm:pt modelId="{587B5E1D-0E75-4F44-854F-4E2FC93D13B0}" type="pres">
      <dgm:prSet presAssocID="{7B62DEA7-9DCD-4B2E-9DC5-BE121C266AFD}" presName="Name1" presStyleCnt="0"/>
      <dgm:spPr/>
    </dgm:pt>
    <dgm:pt modelId="{D7EB821A-9A40-4975-B97C-FB06FBDEF0F0}" type="pres">
      <dgm:prSet presAssocID="{7B62DEA7-9DCD-4B2E-9DC5-BE121C266AFD}" presName="cycle" presStyleCnt="0"/>
      <dgm:spPr/>
    </dgm:pt>
    <dgm:pt modelId="{06FA2FF6-4E84-405E-A36A-F25BE5045074}" type="pres">
      <dgm:prSet presAssocID="{7B62DEA7-9DCD-4B2E-9DC5-BE121C266AFD}" presName="srcNode" presStyleLbl="node1" presStyleIdx="0" presStyleCnt="3"/>
      <dgm:spPr/>
    </dgm:pt>
    <dgm:pt modelId="{88C3B4D0-57A0-407B-87F2-AD9BD85D4DE7}" type="pres">
      <dgm:prSet presAssocID="{7B62DEA7-9DCD-4B2E-9DC5-BE121C266AFD}" presName="conn" presStyleLbl="parChTrans1D2" presStyleIdx="0" presStyleCnt="1"/>
      <dgm:spPr/>
    </dgm:pt>
    <dgm:pt modelId="{0C2817A7-AEAB-4CA5-83F7-47B02788855A}" type="pres">
      <dgm:prSet presAssocID="{7B62DEA7-9DCD-4B2E-9DC5-BE121C266AFD}" presName="extraNode" presStyleLbl="node1" presStyleIdx="0" presStyleCnt="3"/>
      <dgm:spPr/>
    </dgm:pt>
    <dgm:pt modelId="{2585EA8F-E3AC-4656-B2D3-4676B23D9E59}" type="pres">
      <dgm:prSet presAssocID="{7B62DEA7-9DCD-4B2E-9DC5-BE121C266AFD}" presName="dstNode" presStyleLbl="node1" presStyleIdx="0" presStyleCnt="3"/>
      <dgm:spPr/>
    </dgm:pt>
    <dgm:pt modelId="{F887C803-1A6D-4297-B616-77D883BCD07E}" type="pres">
      <dgm:prSet presAssocID="{41CDB9B8-E81E-41E7-AE89-8F6EDFC88D92}" presName="text_1" presStyleLbl="node1" presStyleIdx="0" presStyleCnt="3">
        <dgm:presLayoutVars>
          <dgm:bulletEnabled val="1"/>
        </dgm:presLayoutVars>
      </dgm:prSet>
      <dgm:spPr/>
    </dgm:pt>
    <dgm:pt modelId="{1E85D2C4-431B-4DD8-82F1-F3A35093AF7B}" type="pres">
      <dgm:prSet presAssocID="{41CDB9B8-E81E-41E7-AE89-8F6EDFC88D92}" presName="accent_1" presStyleCnt="0"/>
      <dgm:spPr/>
    </dgm:pt>
    <dgm:pt modelId="{055C0670-49B2-4EC8-A0F4-59006CD04165}" type="pres">
      <dgm:prSet presAssocID="{41CDB9B8-E81E-41E7-AE89-8F6EDFC88D92}" presName="accentRepeatNode" presStyleLbl="solidFgAcc1" presStyleIdx="0" presStyleCnt="3"/>
      <dgm:spPr>
        <a:solidFill>
          <a:schemeClr val="accent1"/>
        </a:solidFill>
      </dgm:spPr>
    </dgm:pt>
    <dgm:pt modelId="{0298EAB3-1543-41FD-81C8-9923475DA588}" type="pres">
      <dgm:prSet presAssocID="{4D7D34C7-9466-4514-BF51-7396C17436B5}" presName="text_2" presStyleLbl="node1" presStyleIdx="1" presStyleCnt="3">
        <dgm:presLayoutVars>
          <dgm:bulletEnabled val="1"/>
        </dgm:presLayoutVars>
      </dgm:prSet>
      <dgm:spPr/>
    </dgm:pt>
    <dgm:pt modelId="{735912B6-A1F0-4C3A-8FF9-5F4B015E646E}" type="pres">
      <dgm:prSet presAssocID="{4D7D34C7-9466-4514-BF51-7396C17436B5}" presName="accent_2" presStyleCnt="0"/>
      <dgm:spPr/>
    </dgm:pt>
    <dgm:pt modelId="{ED8AE726-C8D1-42AB-AA94-1DA2AADBD5EA}" type="pres">
      <dgm:prSet presAssocID="{4D7D34C7-9466-4514-BF51-7396C17436B5}" presName="accentRepeatNode" presStyleLbl="solidFgAcc1" presStyleIdx="1" presStyleCnt="3"/>
      <dgm:spPr>
        <a:solidFill>
          <a:schemeClr val="accent1"/>
        </a:solidFill>
      </dgm:spPr>
    </dgm:pt>
    <dgm:pt modelId="{CA1F7B3A-F0F3-4E48-8308-CFC14CC15341}" type="pres">
      <dgm:prSet presAssocID="{8E185869-F0D4-43E2-B08A-2F3E83EE98F3}" presName="text_3" presStyleLbl="node1" presStyleIdx="2" presStyleCnt="3">
        <dgm:presLayoutVars>
          <dgm:bulletEnabled val="1"/>
        </dgm:presLayoutVars>
      </dgm:prSet>
      <dgm:spPr/>
    </dgm:pt>
    <dgm:pt modelId="{4DDA6F27-1B94-4239-93F3-FCC48A0FA815}" type="pres">
      <dgm:prSet presAssocID="{8E185869-F0D4-43E2-B08A-2F3E83EE98F3}" presName="accent_3" presStyleCnt="0"/>
      <dgm:spPr/>
    </dgm:pt>
    <dgm:pt modelId="{186C8635-645D-4DEC-8A56-213F2E8273F6}" type="pres">
      <dgm:prSet presAssocID="{8E185869-F0D4-43E2-B08A-2F3E83EE98F3}" presName="accentRepeatNode" presStyleLbl="solidFgAcc1" presStyleIdx="2" presStyleCnt="3"/>
      <dgm:spPr>
        <a:solidFill>
          <a:schemeClr val="accent1"/>
        </a:solidFill>
      </dgm:spPr>
    </dgm:pt>
  </dgm:ptLst>
  <dgm:cxnLst>
    <dgm:cxn modelId="{7EEBEB1B-497E-4365-84F9-FBB75D7759E5}" srcId="{7B62DEA7-9DCD-4B2E-9DC5-BE121C266AFD}" destId="{4D7D34C7-9466-4514-BF51-7396C17436B5}" srcOrd="1" destOrd="0" parTransId="{37DD6CE0-C2AA-4EB6-9E7D-14AED2127C40}" sibTransId="{483498F9-A0C2-4668-85AB-D8E6E254F73B}"/>
    <dgm:cxn modelId="{7CF14734-92F4-4254-B7AE-56381B1967C0}" type="presOf" srcId="{7B62DEA7-9DCD-4B2E-9DC5-BE121C266AFD}" destId="{804947E5-9ACC-416F-B12C-5E8D1E342FFC}" srcOrd="0" destOrd="0" presId="urn:microsoft.com/office/officeart/2008/layout/VerticalCurvedList"/>
    <dgm:cxn modelId="{BDDBE83C-25B6-440E-B56F-F03A1E5B9F41}" type="presOf" srcId="{8E185869-F0D4-43E2-B08A-2F3E83EE98F3}" destId="{CA1F7B3A-F0F3-4E48-8308-CFC14CC15341}" srcOrd="0" destOrd="0" presId="urn:microsoft.com/office/officeart/2008/layout/VerticalCurvedList"/>
    <dgm:cxn modelId="{7F970F62-30E3-4F5B-A242-825013BF84A8}" srcId="{7B62DEA7-9DCD-4B2E-9DC5-BE121C266AFD}" destId="{8E185869-F0D4-43E2-B08A-2F3E83EE98F3}" srcOrd="2" destOrd="0" parTransId="{7EE27099-92EA-4EDF-B176-0E355876D272}" sibTransId="{77D0876E-2BA2-4E28-ADB5-9885FCB7156A}"/>
    <dgm:cxn modelId="{61598B42-5F61-49AA-9CC1-B6A61FFEB2A8}" type="presOf" srcId="{41CDB9B8-E81E-41E7-AE89-8F6EDFC88D92}" destId="{F887C803-1A6D-4297-B616-77D883BCD07E}" srcOrd="0" destOrd="0" presId="urn:microsoft.com/office/officeart/2008/layout/VerticalCurvedList"/>
    <dgm:cxn modelId="{42EA9345-B1E1-4D51-9CB3-310917F47824}" type="presOf" srcId="{4D7D34C7-9466-4514-BF51-7396C17436B5}" destId="{0298EAB3-1543-41FD-81C8-9923475DA588}" srcOrd="0" destOrd="0" presId="urn:microsoft.com/office/officeart/2008/layout/VerticalCurvedList"/>
    <dgm:cxn modelId="{21EB7847-13AE-4881-9090-909F31360F4E}" srcId="{7B62DEA7-9DCD-4B2E-9DC5-BE121C266AFD}" destId="{41CDB9B8-E81E-41E7-AE89-8F6EDFC88D92}" srcOrd="0" destOrd="0" parTransId="{5D2FF527-BA77-40BE-9414-16FAE46386BB}" sibTransId="{BA791450-8D1E-4A6F-B71D-2984D9E245C4}"/>
    <dgm:cxn modelId="{77E3A2CA-FDAB-4198-BD1F-AF71A4266E01}" type="presOf" srcId="{BA791450-8D1E-4A6F-B71D-2984D9E245C4}" destId="{88C3B4D0-57A0-407B-87F2-AD9BD85D4DE7}" srcOrd="0" destOrd="0" presId="urn:microsoft.com/office/officeart/2008/layout/VerticalCurvedList"/>
    <dgm:cxn modelId="{817E59CB-596C-453B-AE46-2F6713C39F08}" type="presParOf" srcId="{804947E5-9ACC-416F-B12C-5E8D1E342FFC}" destId="{587B5E1D-0E75-4F44-854F-4E2FC93D13B0}" srcOrd="0" destOrd="0" presId="urn:microsoft.com/office/officeart/2008/layout/VerticalCurvedList"/>
    <dgm:cxn modelId="{BB334608-C6A6-4D7A-95EC-0E8D4E9E3C3C}" type="presParOf" srcId="{587B5E1D-0E75-4F44-854F-4E2FC93D13B0}" destId="{D7EB821A-9A40-4975-B97C-FB06FBDEF0F0}" srcOrd="0" destOrd="0" presId="urn:microsoft.com/office/officeart/2008/layout/VerticalCurvedList"/>
    <dgm:cxn modelId="{10C283FD-5D6C-4C5B-B309-333030CB4C48}" type="presParOf" srcId="{D7EB821A-9A40-4975-B97C-FB06FBDEF0F0}" destId="{06FA2FF6-4E84-405E-A36A-F25BE5045074}" srcOrd="0" destOrd="0" presId="urn:microsoft.com/office/officeart/2008/layout/VerticalCurvedList"/>
    <dgm:cxn modelId="{9DEC52B7-AB0E-4E73-8D44-CD572A592FB2}" type="presParOf" srcId="{D7EB821A-9A40-4975-B97C-FB06FBDEF0F0}" destId="{88C3B4D0-57A0-407B-87F2-AD9BD85D4DE7}" srcOrd="1" destOrd="0" presId="urn:microsoft.com/office/officeart/2008/layout/VerticalCurvedList"/>
    <dgm:cxn modelId="{9AD49427-F91C-4926-B61A-DA2DB74C4F81}" type="presParOf" srcId="{D7EB821A-9A40-4975-B97C-FB06FBDEF0F0}" destId="{0C2817A7-AEAB-4CA5-83F7-47B02788855A}" srcOrd="2" destOrd="0" presId="urn:microsoft.com/office/officeart/2008/layout/VerticalCurvedList"/>
    <dgm:cxn modelId="{04CF49C1-329E-48B4-8AA6-E340552B441D}" type="presParOf" srcId="{D7EB821A-9A40-4975-B97C-FB06FBDEF0F0}" destId="{2585EA8F-E3AC-4656-B2D3-4676B23D9E59}" srcOrd="3" destOrd="0" presId="urn:microsoft.com/office/officeart/2008/layout/VerticalCurvedList"/>
    <dgm:cxn modelId="{ECE40D30-DC42-4EE5-AE37-154CF5CC0AAD}" type="presParOf" srcId="{587B5E1D-0E75-4F44-854F-4E2FC93D13B0}" destId="{F887C803-1A6D-4297-B616-77D883BCD07E}" srcOrd="1" destOrd="0" presId="urn:microsoft.com/office/officeart/2008/layout/VerticalCurvedList"/>
    <dgm:cxn modelId="{5399B471-6C67-496A-8526-D34DD5FAFA85}" type="presParOf" srcId="{587B5E1D-0E75-4F44-854F-4E2FC93D13B0}" destId="{1E85D2C4-431B-4DD8-82F1-F3A35093AF7B}" srcOrd="2" destOrd="0" presId="urn:microsoft.com/office/officeart/2008/layout/VerticalCurvedList"/>
    <dgm:cxn modelId="{1A631FAA-2ADD-4745-B3EA-B4497A1946FE}" type="presParOf" srcId="{1E85D2C4-431B-4DD8-82F1-F3A35093AF7B}" destId="{055C0670-49B2-4EC8-A0F4-59006CD04165}" srcOrd="0" destOrd="0" presId="urn:microsoft.com/office/officeart/2008/layout/VerticalCurvedList"/>
    <dgm:cxn modelId="{5FEA70C2-2446-45D3-A9D6-F53745F7590A}" type="presParOf" srcId="{587B5E1D-0E75-4F44-854F-4E2FC93D13B0}" destId="{0298EAB3-1543-41FD-81C8-9923475DA588}" srcOrd="3" destOrd="0" presId="urn:microsoft.com/office/officeart/2008/layout/VerticalCurvedList"/>
    <dgm:cxn modelId="{5DF4DE1D-0B17-46FC-8EE9-6572944F8FFA}" type="presParOf" srcId="{587B5E1D-0E75-4F44-854F-4E2FC93D13B0}" destId="{735912B6-A1F0-4C3A-8FF9-5F4B015E646E}" srcOrd="4" destOrd="0" presId="urn:microsoft.com/office/officeart/2008/layout/VerticalCurvedList"/>
    <dgm:cxn modelId="{47913558-EBE3-46D4-B8BC-EFD93BF49756}" type="presParOf" srcId="{735912B6-A1F0-4C3A-8FF9-5F4B015E646E}" destId="{ED8AE726-C8D1-42AB-AA94-1DA2AADBD5EA}" srcOrd="0" destOrd="0" presId="urn:microsoft.com/office/officeart/2008/layout/VerticalCurvedList"/>
    <dgm:cxn modelId="{F1F0D9A4-B4C4-4141-9880-A1D032AE8845}" type="presParOf" srcId="{587B5E1D-0E75-4F44-854F-4E2FC93D13B0}" destId="{CA1F7B3A-F0F3-4E48-8308-CFC14CC15341}" srcOrd="5" destOrd="0" presId="urn:microsoft.com/office/officeart/2008/layout/VerticalCurvedList"/>
    <dgm:cxn modelId="{287A83ED-6771-4C24-9E9A-0EA9AB86D3F5}" type="presParOf" srcId="{587B5E1D-0E75-4F44-854F-4E2FC93D13B0}" destId="{4DDA6F27-1B94-4239-93F3-FCC48A0FA815}" srcOrd="6" destOrd="0" presId="urn:microsoft.com/office/officeart/2008/layout/VerticalCurvedList"/>
    <dgm:cxn modelId="{AA31DDBF-FE13-44CA-A62D-090B216715C3}" type="presParOf" srcId="{4DDA6F27-1B94-4239-93F3-FCC48A0FA815}" destId="{186C8635-645D-4DEC-8A56-213F2E8273F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3B4D0-57A0-407B-87F2-AD9BD85D4DE7}">
      <dsp:nvSpPr>
        <dsp:cNvPr id="0" name=""/>
        <dsp:cNvSpPr/>
      </dsp:nvSpPr>
      <dsp:spPr>
        <a:xfrm>
          <a:off x="-4105805" y="-630138"/>
          <a:ext cx="4892476" cy="4892476"/>
        </a:xfrm>
        <a:prstGeom prst="blockArc">
          <a:avLst>
            <a:gd name="adj1" fmla="val 18900000"/>
            <a:gd name="adj2" fmla="val 2700000"/>
            <a:gd name="adj3" fmla="val 441"/>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87C803-1A6D-4297-B616-77D883BCD07E}">
      <dsp:nvSpPr>
        <dsp:cNvPr id="0" name=""/>
        <dsp:cNvSpPr/>
      </dsp:nvSpPr>
      <dsp:spPr>
        <a:xfrm>
          <a:off x="505906" y="363220"/>
          <a:ext cx="4669660" cy="726440"/>
        </a:xfrm>
        <a:prstGeom prst="rect">
          <a:avLst/>
        </a:prstGeom>
        <a:solidFill>
          <a:schemeClr val="bg1">
            <a:hueOff val="0"/>
            <a:satOff val="0"/>
            <a:lumOff val="0"/>
            <a:alphaOff val="0"/>
          </a:schemeClr>
        </a:solid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6612" tIns="38100" rIns="38100" bIns="38100" numCol="1" spcCol="1270" anchor="ctr" anchorCtr="0">
          <a:noAutofit/>
        </a:bodyPr>
        <a:lstStyle/>
        <a:p>
          <a:pPr marL="0" lvl="0" indent="0" algn="l" defTabSz="666750">
            <a:lnSpc>
              <a:spcPct val="90000"/>
            </a:lnSpc>
            <a:spcBef>
              <a:spcPct val="0"/>
            </a:spcBef>
            <a:spcAft>
              <a:spcPct val="35000"/>
            </a:spcAft>
            <a:buNone/>
            <a:defRPr cap="all"/>
          </a:pPr>
          <a:r>
            <a:rPr lang="en-US" sz="1500" kern="1200" dirty="0">
              <a:solidFill>
                <a:schemeClr val="tx1"/>
              </a:solidFill>
            </a:rPr>
            <a:t>Identify the four areas of  responsibilities  addressed in the          Code  of ethics </a:t>
          </a:r>
        </a:p>
      </dsp:txBody>
      <dsp:txXfrm>
        <a:off x="505906" y="363220"/>
        <a:ext cx="4669660" cy="726440"/>
      </dsp:txXfrm>
    </dsp:sp>
    <dsp:sp modelId="{055C0670-49B2-4EC8-A0F4-59006CD04165}">
      <dsp:nvSpPr>
        <dsp:cNvPr id="0" name=""/>
        <dsp:cNvSpPr/>
      </dsp:nvSpPr>
      <dsp:spPr>
        <a:xfrm>
          <a:off x="51881" y="272415"/>
          <a:ext cx="908050" cy="908050"/>
        </a:xfrm>
        <a:prstGeom prst="ellipse">
          <a:avLst/>
        </a:prstGeom>
        <a:solidFill>
          <a:schemeClr val="accent1"/>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98EAB3-1543-41FD-81C8-9923475DA588}">
      <dsp:nvSpPr>
        <dsp:cNvPr id="0" name=""/>
        <dsp:cNvSpPr/>
      </dsp:nvSpPr>
      <dsp:spPr>
        <a:xfrm>
          <a:off x="769967" y="1452880"/>
          <a:ext cx="4405599" cy="726440"/>
        </a:xfrm>
        <a:prstGeom prst="rect">
          <a:avLst/>
        </a:prstGeom>
        <a:solidFill>
          <a:schemeClr val="bg1">
            <a:hueOff val="0"/>
            <a:satOff val="0"/>
            <a:lumOff val="0"/>
            <a:alphaOff val="0"/>
          </a:schemeClr>
        </a:solid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6612" tIns="38100" rIns="38100" bIns="38100" numCol="1" spcCol="1270" anchor="ctr" anchorCtr="0">
          <a:noAutofit/>
        </a:bodyPr>
        <a:lstStyle/>
        <a:p>
          <a:pPr marL="0" lvl="0" indent="0" algn="l" defTabSz="666750">
            <a:lnSpc>
              <a:spcPct val="90000"/>
            </a:lnSpc>
            <a:spcBef>
              <a:spcPct val="0"/>
            </a:spcBef>
            <a:spcAft>
              <a:spcPct val="35000"/>
            </a:spcAft>
            <a:buNone/>
            <a:defRPr cap="all"/>
          </a:pPr>
          <a:r>
            <a:rPr lang="en-US" sz="1500" kern="1200" dirty="0">
              <a:solidFill>
                <a:schemeClr val="tx1"/>
              </a:solidFill>
            </a:rPr>
            <a:t>Link code of ethics to specific  ideals  </a:t>
          </a:r>
        </a:p>
      </dsp:txBody>
      <dsp:txXfrm>
        <a:off x="769967" y="1452880"/>
        <a:ext cx="4405599" cy="726440"/>
      </dsp:txXfrm>
    </dsp:sp>
    <dsp:sp modelId="{ED8AE726-C8D1-42AB-AA94-1DA2AADBD5EA}">
      <dsp:nvSpPr>
        <dsp:cNvPr id="0" name=""/>
        <dsp:cNvSpPr/>
      </dsp:nvSpPr>
      <dsp:spPr>
        <a:xfrm>
          <a:off x="315942" y="1362075"/>
          <a:ext cx="908050" cy="908050"/>
        </a:xfrm>
        <a:prstGeom prst="ellipse">
          <a:avLst/>
        </a:prstGeom>
        <a:solidFill>
          <a:schemeClr val="accent1"/>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1F7B3A-F0F3-4E48-8308-CFC14CC15341}">
      <dsp:nvSpPr>
        <dsp:cNvPr id="0" name=""/>
        <dsp:cNvSpPr/>
      </dsp:nvSpPr>
      <dsp:spPr>
        <a:xfrm>
          <a:off x="505906" y="2542540"/>
          <a:ext cx="4669660" cy="726440"/>
        </a:xfrm>
        <a:prstGeom prst="rect">
          <a:avLst/>
        </a:prstGeom>
        <a:solidFill>
          <a:schemeClr val="bg1">
            <a:hueOff val="0"/>
            <a:satOff val="0"/>
            <a:lumOff val="0"/>
            <a:alphaOff val="0"/>
          </a:schemeClr>
        </a:solid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6612" tIns="38100" rIns="38100" bIns="38100" numCol="1" spcCol="1270" anchor="ctr" anchorCtr="0">
          <a:noAutofit/>
        </a:bodyPr>
        <a:lstStyle/>
        <a:p>
          <a:pPr marL="0" lvl="0" indent="0" algn="l" defTabSz="666750">
            <a:lnSpc>
              <a:spcPct val="90000"/>
            </a:lnSpc>
            <a:spcBef>
              <a:spcPct val="0"/>
            </a:spcBef>
            <a:spcAft>
              <a:spcPct val="35000"/>
            </a:spcAft>
            <a:buNone/>
            <a:defRPr cap="all"/>
          </a:pPr>
          <a:r>
            <a:rPr lang="en-US" sz="1500" kern="1200" dirty="0">
              <a:solidFill>
                <a:schemeClr val="tx1"/>
              </a:solidFill>
            </a:rPr>
            <a:t>Link code of ethics to specific behaviors  </a:t>
          </a:r>
        </a:p>
      </dsp:txBody>
      <dsp:txXfrm>
        <a:off x="505906" y="2542540"/>
        <a:ext cx="4669660" cy="726440"/>
      </dsp:txXfrm>
    </dsp:sp>
    <dsp:sp modelId="{186C8635-645D-4DEC-8A56-213F2E8273F6}">
      <dsp:nvSpPr>
        <dsp:cNvPr id="0" name=""/>
        <dsp:cNvSpPr/>
      </dsp:nvSpPr>
      <dsp:spPr>
        <a:xfrm>
          <a:off x="51881" y="2451735"/>
          <a:ext cx="908050" cy="908050"/>
        </a:xfrm>
        <a:prstGeom prst="ellipse">
          <a:avLst/>
        </a:prstGeom>
        <a:solidFill>
          <a:schemeClr val="accent1"/>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EFA567A-9DDD-4803-8665-5FBF14CD3FD7}" type="datetimeFigureOut">
              <a:rPr lang="en-US" smtClean="0"/>
              <a:t>04/16/2020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7D129B0-38EB-4B7D-B726-DD84CCA35A26}" type="slidenum">
              <a:rPr lang="en-US" smtClean="0"/>
              <a:t>‹#›</a:t>
            </a:fld>
            <a:endParaRPr lang="en-US"/>
          </a:p>
        </p:txBody>
      </p:sp>
    </p:spTree>
    <p:extLst>
      <p:ext uri="{BB962C8B-B14F-4D97-AF65-F5344CB8AC3E}">
        <p14:creationId xmlns:p14="http://schemas.microsoft.com/office/powerpoint/2010/main" val="1875115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D129B0-38EB-4B7D-B726-DD84CCA35A26}" type="slidenum">
              <a:rPr lang="en-US" smtClean="0"/>
              <a:t>1</a:t>
            </a:fld>
            <a:endParaRPr lang="en-US"/>
          </a:p>
        </p:txBody>
      </p:sp>
    </p:spTree>
    <p:extLst>
      <p:ext uri="{BB962C8B-B14F-4D97-AF65-F5344CB8AC3E}">
        <p14:creationId xmlns:p14="http://schemas.microsoft.com/office/powerpoint/2010/main" val="2007309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47D129B0-38EB-4B7D-B726-DD84CCA35A26}" type="slidenum">
              <a:rPr lang="en-US" smtClean="0"/>
              <a:t>11</a:t>
            </a:fld>
            <a:endParaRPr lang="en-US"/>
          </a:p>
        </p:txBody>
      </p:sp>
    </p:spTree>
    <p:extLst>
      <p:ext uri="{BB962C8B-B14F-4D97-AF65-F5344CB8AC3E}">
        <p14:creationId xmlns:p14="http://schemas.microsoft.com/office/powerpoint/2010/main" val="1219589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D129B0-38EB-4B7D-B726-DD84CCA35A26}" type="slidenum">
              <a:rPr lang="en-US" smtClean="0"/>
              <a:t>12</a:t>
            </a:fld>
            <a:endParaRPr lang="en-US"/>
          </a:p>
        </p:txBody>
      </p:sp>
    </p:spTree>
    <p:extLst>
      <p:ext uri="{BB962C8B-B14F-4D97-AF65-F5344CB8AC3E}">
        <p14:creationId xmlns:p14="http://schemas.microsoft.com/office/powerpoint/2010/main" val="3856234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47D129B0-38EB-4B7D-B726-DD84CCA35A26}" type="slidenum">
              <a:rPr lang="en-US" smtClean="0"/>
              <a:t>13</a:t>
            </a:fld>
            <a:endParaRPr lang="en-US"/>
          </a:p>
        </p:txBody>
      </p:sp>
    </p:spTree>
    <p:extLst>
      <p:ext uri="{BB962C8B-B14F-4D97-AF65-F5344CB8AC3E}">
        <p14:creationId xmlns:p14="http://schemas.microsoft.com/office/powerpoint/2010/main" val="2717461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7D129B0-38EB-4B7D-B726-DD84CCA35A26}" type="slidenum">
              <a:rPr lang="en-US" smtClean="0"/>
              <a:t>14</a:t>
            </a:fld>
            <a:endParaRPr lang="en-US"/>
          </a:p>
        </p:txBody>
      </p:sp>
    </p:spTree>
    <p:extLst>
      <p:ext uri="{BB962C8B-B14F-4D97-AF65-F5344CB8AC3E}">
        <p14:creationId xmlns:p14="http://schemas.microsoft.com/office/powerpoint/2010/main" val="672658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D129B0-38EB-4B7D-B726-DD84CCA35A26}" type="slidenum">
              <a:rPr lang="en-US" smtClean="0"/>
              <a:t>16</a:t>
            </a:fld>
            <a:endParaRPr lang="en-US"/>
          </a:p>
        </p:txBody>
      </p:sp>
    </p:spTree>
    <p:extLst>
      <p:ext uri="{BB962C8B-B14F-4D97-AF65-F5344CB8AC3E}">
        <p14:creationId xmlns:p14="http://schemas.microsoft.com/office/powerpoint/2010/main" val="1530615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D129B0-38EB-4B7D-B726-DD84CCA35A26}" type="slidenum">
              <a:rPr lang="en-US" smtClean="0"/>
              <a:t>18</a:t>
            </a:fld>
            <a:endParaRPr lang="en-US"/>
          </a:p>
        </p:txBody>
      </p:sp>
    </p:spTree>
    <p:extLst>
      <p:ext uri="{BB962C8B-B14F-4D97-AF65-F5344CB8AC3E}">
        <p14:creationId xmlns:p14="http://schemas.microsoft.com/office/powerpoint/2010/main" val="831861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7D129B0-38EB-4B7D-B726-DD84CCA35A26}" type="slidenum">
              <a:rPr lang="en-US" smtClean="0"/>
              <a:t>19</a:t>
            </a:fld>
            <a:endParaRPr lang="en-US"/>
          </a:p>
        </p:txBody>
      </p:sp>
    </p:spTree>
    <p:extLst>
      <p:ext uri="{BB962C8B-B14F-4D97-AF65-F5344CB8AC3E}">
        <p14:creationId xmlns:p14="http://schemas.microsoft.com/office/powerpoint/2010/main" val="3997575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D129B0-38EB-4B7D-B726-DD84CCA35A26}" type="slidenum">
              <a:rPr lang="en-US" smtClean="0"/>
              <a:t>20</a:t>
            </a:fld>
            <a:endParaRPr lang="en-US"/>
          </a:p>
        </p:txBody>
      </p:sp>
    </p:spTree>
    <p:extLst>
      <p:ext uri="{BB962C8B-B14F-4D97-AF65-F5344CB8AC3E}">
        <p14:creationId xmlns:p14="http://schemas.microsoft.com/office/powerpoint/2010/main" val="4099035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D129B0-38EB-4B7D-B726-DD84CCA35A26}" type="slidenum">
              <a:rPr lang="en-US" smtClean="0"/>
              <a:t>21</a:t>
            </a:fld>
            <a:endParaRPr lang="en-US"/>
          </a:p>
        </p:txBody>
      </p:sp>
    </p:spTree>
    <p:extLst>
      <p:ext uri="{BB962C8B-B14F-4D97-AF65-F5344CB8AC3E}">
        <p14:creationId xmlns:p14="http://schemas.microsoft.com/office/powerpoint/2010/main" val="3236060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D129B0-38EB-4B7D-B726-DD84CCA35A26}" type="slidenum">
              <a:rPr lang="en-US" smtClean="0"/>
              <a:t>22</a:t>
            </a:fld>
            <a:endParaRPr lang="en-US"/>
          </a:p>
        </p:txBody>
      </p:sp>
    </p:spTree>
    <p:extLst>
      <p:ext uri="{BB962C8B-B14F-4D97-AF65-F5344CB8AC3E}">
        <p14:creationId xmlns:p14="http://schemas.microsoft.com/office/powerpoint/2010/main" val="2764383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D129B0-38EB-4B7D-B726-DD84CCA35A26}" type="slidenum">
              <a:rPr lang="en-US" smtClean="0"/>
              <a:t>2</a:t>
            </a:fld>
            <a:endParaRPr lang="en-US"/>
          </a:p>
        </p:txBody>
      </p:sp>
    </p:spTree>
    <p:extLst>
      <p:ext uri="{BB962C8B-B14F-4D97-AF65-F5344CB8AC3E}">
        <p14:creationId xmlns:p14="http://schemas.microsoft.com/office/powerpoint/2010/main" val="2053308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7D129B0-38EB-4B7D-B726-DD84CCA35A26}" type="slidenum">
              <a:rPr lang="en-US" smtClean="0"/>
              <a:t>23</a:t>
            </a:fld>
            <a:endParaRPr lang="en-US"/>
          </a:p>
        </p:txBody>
      </p:sp>
    </p:spTree>
    <p:extLst>
      <p:ext uri="{BB962C8B-B14F-4D97-AF65-F5344CB8AC3E}">
        <p14:creationId xmlns:p14="http://schemas.microsoft.com/office/powerpoint/2010/main" val="2438552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D129B0-38EB-4B7D-B726-DD84CCA35A26}" type="slidenum">
              <a:rPr lang="en-US" smtClean="0"/>
              <a:t>24</a:t>
            </a:fld>
            <a:endParaRPr lang="en-US"/>
          </a:p>
        </p:txBody>
      </p:sp>
    </p:spTree>
    <p:extLst>
      <p:ext uri="{BB962C8B-B14F-4D97-AF65-F5344CB8AC3E}">
        <p14:creationId xmlns:p14="http://schemas.microsoft.com/office/powerpoint/2010/main" val="4063303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D129B0-38EB-4B7D-B726-DD84CCA35A26}" type="slidenum">
              <a:rPr lang="en-US" smtClean="0"/>
              <a:t>25</a:t>
            </a:fld>
            <a:endParaRPr lang="en-US"/>
          </a:p>
        </p:txBody>
      </p:sp>
    </p:spTree>
    <p:extLst>
      <p:ext uri="{BB962C8B-B14F-4D97-AF65-F5344CB8AC3E}">
        <p14:creationId xmlns:p14="http://schemas.microsoft.com/office/powerpoint/2010/main" val="3318438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D129B0-38EB-4B7D-B726-DD84CCA35A26}" type="slidenum">
              <a:rPr lang="en-US" smtClean="0"/>
              <a:t>26</a:t>
            </a:fld>
            <a:endParaRPr lang="en-US"/>
          </a:p>
        </p:txBody>
      </p:sp>
    </p:spTree>
    <p:extLst>
      <p:ext uri="{BB962C8B-B14F-4D97-AF65-F5344CB8AC3E}">
        <p14:creationId xmlns:p14="http://schemas.microsoft.com/office/powerpoint/2010/main" val="1770189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D129B0-38EB-4B7D-B726-DD84CCA35A26}" type="slidenum">
              <a:rPr lang="en-US" smtClean="0"/>
              <a:t>27</a:t>
            </a:fld>
            <a:endParaRPr lang="en-US"/>
          </a:p>
        </p:txBody>
      </p:sp>
    </p:spTree>
    <p:extLst>
      <p:ext uri="{BB962C8B-B14F-4D97-AF65-F5344CB8AC3E}">
        <p14:creationId xmlns:p14="http://schemas.microsoft.com/office/powerpoint/2010/main" val="477640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u="none" strike="noStrike" kern="1200" baseline="0" dirty="0">
              <a:solidFill>
                <a:schemeClr val="tx1"/>
              </a:solidFill>
              <a:latin typeface="+mn-lt"/>
              <a:ea typeface="+mn-ea"/>
              <a:cs typeface="+mn-cs"/>
            </a:endParaRPr>
          </a:p>
          <a:p>
            <a:r>
              <a:rPr lang="en-US" dirty="0"/>
              <a:t>I 4.2</a:t>
            </a:r>
          </a:p>
        </p:txBody>
      </p:sp>
      <p:sp>
        <p:nvSpPr>
          <p:cNvPr id="4" name="Slide Number Placeholder 3"/>
          <p:cNvSpPr>
            <a:spLocks noGrp="1"/>
          </p:cNvSpPr>
          <p:nvPr>
            <p:ph type="sldNum" sz="quarter" idx="5"/>
          </p:nvPr>
        </p:nvSpPr>
        <p:spPr/>
        <p:txBody>
          <a:bodyPr/>
          <a:lstStyle/>
          <a:p>
            <a:fld id="{47D129B0-38EB-4B7D-B726-DD84CCA35A26}" type="slidenum">
              <a:rPr lang="en-US" smtClean="0"/>
              <a:t>28</a:t>
            </a:fld>
            <a:endParaRPr lang="en-US"/>
          </a:p>
        </p:txBody>
      </p:sp>
    </p:spTree>
    <p:extLst>
      <p:ext uri="{BB962C8B-B14F-4D97-AF65-F5344CB8AC3E}">
        <p14:creationId xmlns:p14="http://schemas.microsoft.com/office/powerpoint/2010/main" val="822095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u="none" strike="noStrike" kern="1200" baseline="0" dirty="0">
              <a:solidFill>
                <a:schemeClr val="tx1"/>
              </a:solidFill>
              <a:latin typeface="+mn-lt"/>
              <a:ea typeface="+mn-ea"/>
              <a:cs typeface="+mn-cs"/>
            </a:endParaRPr>
          </a:p>
          <a:p>
            <a:endParaRPr lang="en-US" sz="1200" b="1"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7D129B0-38EB-4B7D-B726-DD84CCA35A26}" type="slidenum">
              <a:rPr lang="en-US" smtClean="0"/>
              <a:t>29</a:t>
            </a:fld>
            <a:endParaRPr lang="en-US"/>
          </a:p>
        </p:txBody>
      </p:sp>
    </p:spTree>
    <p:extLst>
      <p:ext uri="{BB962C8B-B14F-4D97-AF65-F5344CB8AC3E}">
        <p14:creationId xmlns:p14="http://schemas.microsoft.com/office/powerpoint/2010/main" val="11491104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D129B0-38EB-4B7D-B726-DD84CCA35A26}" type="slidenum">
              <a:rPr lang="en-US" smtClean="0"/>
              <a:t>30</a:t>
            </a:fld>
            <a:endParaRPr lang="en-US"/>
          </a:p>
        </p:txBody>
      </p:sp>
    </p:spTree>
    <p:extLst>
      <p:ext uri="{BB962C8B-B14F-4D97-AF65-F5344CB8AC3E}">
        <p14:creationId xmlns:p14="http://schemas.microsoft.com/office/powerpoint/2010/main" val="28739174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D129B0-38EB-4B7D-B726-DD84CCA35A26}" type="slidenum">
              <a:rPr lang="en-US" smtClean="0"/>
              <a:t>31</a:t>
            </a:fld>
            <a:endParaRPr lang="en-US"/>
          </a:p>
        </p:txBody>
      </p:sp>
    </p:spTree>
    <p:extLst>
      <p:ext uri="{BB962C8B-B14F-4D97-AF65-F5344CB8AC3E}">
        <p14:creationId xmlns:p14="http://schemas.microsoft.com/office/powerpoint/2010/main" val="40474636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D129B0-38EB-4B7D-B726-DD84CCA35A26}" type="slidenum">
              <a:rPr lang="en-US" smtClean="0"/>
              <a:t>32</a:t>
            </a:fld>
            <a:endParaRPr lang="en-US"/>
          </a:p>
        </p:txBody>
      </p:sp>
    </p:spTree>
    <p:extLst>
      <p:ext uri="{BB962C8B-B14F-4D97-AF65-F5344CB8AC3E}">
        <p14:creationId xmlns:p14="http://schemas.microsoft.com/office/powerpoint/2010/main" val="245280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D129B0-38EB-4B7D-B726-DD84CCA35A26}" type="slidenum">
              <a:rPr lang="en-US" smtClean="0"/>
              <a:t>3</a:t>
            </a:fld>
            <a:endParaRPr lang="en-US"/>
          </a:p>
        </p:txBody>
      </p:sp>
    </p:spTree>
    <p:extLst>
      <p:ext uri="{BB962C8B-B14F-4D97-AF65-F5344CB8AC3E}">
        <p14:creationId xmlns:p14="http://schemas.microsoft.com/office/powerpoint/2010/main" val="3705871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https://www.youtube.com/watch?v=-gRLHf6ZBM4 </a:t>
            </a:r>
          </a:p>
        </p:txBody>
      </p:sp>
      <p:sp>
        <p:nvSpPr>
          <p:cNvPr id="4" name="Slide Number Placeholder 3"/>
          <p:cNvSpPr>
            <a:spLocks noGrp="1"/>
          </p:cNvSpPr>
          <p:nvPr>
            <p:ph type="sldNum" sz="quarter" idx="5"/>
          </p:nvPr>
        </p:nvSpPr>
        <p:spPr/>
        <p:txBody>
          <a:bodyPr/>
          <a:lstStyle/>
          <a:p>
            <a:fld id="{47D129B0-38EB-4B7D-B726-DD84CCA35A26}" type="slidenum">
              <a:rPr lang="en-US" smtClean="0"/>
              <a:t>4</a:t>
            </a:fld>
            <a:endParaRPr lang="en-US"/>
          </a:p>
        </p:txBody>
      </p:sp>
    </p:spTree>
    <p:extLst>
      <p:ext uri="{BB962C8B-B14F-4D97-AF65-F5344CB8AC3E}">
        <p14:creationId xmlns:p14="http://schemas.microsoft.com/office/powerpoint/2010/main" val="2322905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D129B0-38EB-4B7D-B726-DD84CCA35A26}" type="slidenum">
              <a:rPr lang="en-US" smtClean="0"/>
              <a:t>5</a:t>
            </a:fld>
            <a:endParaRPr lang="en-US"/>
          </a:p>
        </p:txBody>
      </p:sp>
    </p:spTree>
    <p:extLst>
      <p:ext uri="{BB962C8B-B14F-4D97-AF65-F5344CB8AC3E}">
        <p14:creationId xmlns:p14="http://schemas.microsoft.com/office/powerpoint/2010/main" val="2021141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D129B0-38EB-4B7D-B726-DD84CCA35A26}" type="slidenum">
              <a:rPr lang="en-US" smtClean="0"/>
              <a:t>6</a:t>
            </a:fld>
            <a:endParaRPr lang="en-US"/>
          </a:p>
        </p:txBody>
      </p:sp>
    </p:spTree>
    <p:extLst>
      <p:ext uri="{BB962C8B-B14F-4D97-AF65-F5344CB8AC3E}">
        <p14:creationId xmlns:p14="http://schemas.microsoft.com/office/powerpoint/2010/main" val="1216403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a:p>
            <a:endParaRPr lang="en-US" dirty="0"/>
          </a:p>
        </p:txBody>
      </p:sp>
      <p:sp>
        <p:nvSpPr>
          <p:cNvPr id="4" name="Slide Number Placeholder 3"/>
          <p:cNvSpPr>
            <a:spLocks noGrp="1"/>
          </p:cNvSpPr>
          <p:nvPr>
            <p:ph type="sldNum" sz="quarter" idx="5"/>
          </p:nvPr>
        </p:nvSpPr>
        <p:spPr/>
        <p:txBody>
          <a:bodyPr/>
          <a:lstStyle/>
          <a:p>
            <a:fld id="{47D129B0-38EB-4B7D-B726-DD84CCA35A26}" type="slidenum">
              <a:rPr lang="en-US" smtClean="0"/>
              <a:t>7</a:t>
            </a:fld>
            <a:endParaRPr lang="en-US"/>
          </a:p>
        </p:txBody>
      </p:sp>
    </p:spTree>
    <p:extLst>
      <p:ext uri="{BB962C8B-B14F-4D97-AF65-F5344CB8AC3E}">
        <p14:creationId xmlns:p14="http://schemas.microsoft.com/office/powerpoint/2010/main" val="3544708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D129B0-38EB-4B7D-B726-DD84CCA35A26}" type="slidenum">
              <a:rPr lang="en-US" smtClean="0"/>
              <a:t>9</a:t>
            </a:fld>
            <a:endParaRPr lang="en-US"/>
          </a:p>
        </p:txBody>
      </p:sp>
    </p:spTree>
    <p:extLst>
      <p:ext uri="{BB962C8B-B14F-4D97-AF65-F5344CB8AC3E}">
        <p14:creationId xmlns:p14="http://schemas.microsoft.com/office/powerpoint/2010/main" val="3381082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D129B0-38EB-4B7D-B726-DD84CCA35A26}" type="slidenum">
              <a:rPr lang="en-US" smtClean="0"/>
              <a:t>10</a:t>
            </a:fld>
            <a:endParaRPr lang="en-US"/>
          </a:p>
        </p:txBody>
      </p:sp>
    </p:spTree>
    <p:extLst>
      <p:ext uri="{BB962C8B-B14F-4D97-AF65-F5344CB8AC3E}">
        <p14:creationId xmlns:p14="http://schemas.microsoft.com/office/powerpoint/2010/main" val="817660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04/16/2020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6479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04/16/2020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3837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04/16/2020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6776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smtClean="0"/>
              <a:pPr/>
              <a:t>04/16/2020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7967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04/16/2020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3690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04/16/2020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591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04/16/2020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972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04/16/2020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6277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04/16/2020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6789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04/16/2020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0486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04/16/2020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0790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04/16/2020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9988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04/16/2020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1703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smtClean="0"/>
              <a:pPr/>
              <a:t>04/16/2020</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3745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smtClean="0"/>
              <a:pPr/>
              <a:t>04/16/2020</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1268597"/>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adoptionchoicesoftexas.org/national-single-parents-day/"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jmmnews.com/ethical-purchasing-preached-by-the-young-practised-by-the-middle-aged/"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act.everytown.org/signup/WA-Background-Check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buzzfeed.com/facetheissue/what-kind-of-communicator-are-you"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www.epicnaturalhealth.com/what-is-an-ingrown-toenail-8-ingrowing-toenail-home-remedies-that-work/" TargetMode="External"/><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mnn.com/family/family-activities/stories/4-activities-to-wean-your-kids-off-tv"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pixabay.com/en/world-earth-globe-keep-give-take-325886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hyperlink" Target="http://oostburg.k12.wi.us/elementary-school/dr-seuss-celebration-week/"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naeyc.org/resources/position-statements/ethical-conduct"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hyperlink" Target="https://hsa.smcgov.org/child-care" TargetMode="Externa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gRLHf6ZBM4?feature=oembed"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pngall.com/child-png/download/2205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solidDmnd">
          <a:fgClr>
            <a:schemeClr val="bg2"/>
          </a:fgClr>
          <a:bgClr>
            <a:schemeClr val="tx2"/>
          </a:bgClr>
        </a:pattFill>
        <a:effectLst/>
      </p:bgPr>
    </p:bg>
    <p:spTree>
      <p:nvGrpSpPr>
        <p:cNvPr id="1" name=""/>
        <p:cNvGrpSpPr/>
        <p:nvPr/>
      </p:nvGrpSpPr>
      <p:grpSpPr>
        <a:xfrm>
          <a:off x="0" y="0"/>
          <a:ext cx="0" cy="0"/>
          <a:chOff x="0" y="0"/>
          <a:chExt cx="0" cy="0"/>
        </a:xfrm>
      </p:grpSpPr>
      <p:pic>
        <p:nvPicPr>
          <p:cNvPr id="6" name="Picture 5" descr="A picture containing bed&#10;&#10;Description automatically generated">
            <a:extLst>
              <a:ext uri="{FF2B5EF4-FFF2-40B4-BE49-F238E27FC236}">
                <a16:creationId xmlns:a16="http://schemas.microsoft.com/office/drawing/2014/main" id="{43DD7F79-2E33-411D-95BD-2B1FA6913209}"/>
              </a:ext>
            </a:extLst>
          </p:cNvPr>
          <p:cNvPicPr>
            <a:picLocks noChangeAspect="1"/>
          </p:cNvPicPr>
          <p:nvPr/>
        </p:nvPicPr>
        <p:blipFill>
          <a:blip r:embed="rId3">
            <a:duotone>
              <a:prstClr val="black"/>
              <a:srgbClr val="D9C3A5">
                <a:tint val="50000"/>
                <a:satMod val="180000"/>
              </a:srgbClr>
            </a:duotone>
            <a:alphaModFix amt="50000"/>
          </a:blip>
          <a:stretch>
            <a:fillRect/>
          </a:stretch>
        </p:blipFill>
        <p:spPr>
          <a:xfrm>
            <a:off x="671513" y="541174"/>
            <a:ext cx="10915649" cy="5877253"/>
          </a:xfrm>
          <a:prstGeom prst="rect">
            <a:avLst/>
          </a:prstGeom>
          <a:solidFill>
            <a:schemeClr val="bg2"/>
          </a:solidFill>
          <a:effectLst>
            <a:outerShdw blurRad="50800" dist="38100" dir="2700000" algn="tl" rotWithShape="0">
              <a:schemeClr val="bg1"/>
            </a:outerShdw>
          </a:effectLst>
        </p:spPr>
      </p:pic>
      <p:sp>
        <p:nvSpPr>
          <p:cNvPr id="2" name="Title 1">
            <a:extLst>
              <a:ext uri="{FF2B5EF4-FFF2-40B4-BE49-F238E27FC236}">
                <a16:creationId xmlns:a16="http://schemas.microsoft.com/office/drawing/2014/main" id="{F266081D-517B-5D43-A7B4-E67DDEDC0B31}"/>
              </a:ext>
            </a:extLst>
          </p:cNvPr>
          <p:cNvSpPr>
            <a:spLocks noGrp="1"/>
          </p:cNvSpPr>
          <p:nvPr>
            <p:ph type="ctrTitle"/>
          </p:nvPr>
        </p:nvSpPr>
        <p:spPr>
          <a:xfrm>
            <a:off x="810001" y="4902200"/>
            <a:ext cx="10572000" cy="694862"/>
          </a:xfrm>
        </p:spPr>
        <p:txBody>
          <a:bodyPr>
            <a:noAutofit/>
          </a:bodyPr>
          <a:lstStyle/>
          <a:p>
            <a:pPr>
              <a:lnSpc>
                <a:spcPct val="90000"/>
              </a:lnSpc>
            </a:pPr>
            <a:r>
              <a:rPr lang="en-US" sz="4800" dirty="0"/>
              <a:t>Embedding the NAEYC Code        of Ethics in Everything You Do</a:t>
            </a:r>
          </a:p>
        </p:txBody>
      </p:sp>
      <p:pic>
        <p:nvPicPr>
          <p:cNvPr id="8" name="Picture 7">
            <a:extLst>
              <a:ext uri="{FF2B5EF4-FFF2-40B4-BE49-F238E27FC236}">
                <a16:creationId xmlns:a16="http://schemas.microsoft.com/office/drawing/2014/main" id="{3D7A5469-C6BE-4DD4-9211-0EEABCAA19EF}"/>
              </a:ext>
            </a:extLst>
          </p:cNvPr>
          <p:cNvPicPr>
            <a:picLocks noChangeAspect="1"/>
          </p:cNvPicPr>
          <p:nvPr/>
        </p:nvPicPr>
        <p:blipFill>
          <a:blip r:embed="rId4"/>
          <a:stretch>
            <a:fillRect/>
          </a:stretch>
        </p:blipFill>
        <p:spPr>
          <a:xfrm>
            <a:off x="9973490" y="541174"/>
            <a:ext cx="1951809" cy="1106025"/>
          </a:xfrm>
          <a:prstGeom prst="rect">
            <a:avLst/>
          </a:prstGeom>
        </p:spPr>
      </p:pic>
    </p:spTree>
    <p:extLst>
      <p:ext uri="{BB962C8B-B14F-4D97-AF65-F5344CB8AC3E}">
        <p14:creationId xmlns:p14="http://schemas.microsoft.com/office/powerpoint/2010/main" val="1984022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87451-848E-4F1D-870C-C7FF274E8CDD}"/>
              </a:ext>
            </a:extLst>
          </p:cNvPr>
          <p:cNvSpPr>
            <a:spLocks noGrp="1"/>
          </p:cNvSpPr>
          <p:nvPr>
            <p:ph type="title"/>
          </p:nvPr>
        </p:nvSpPr>
        <p:spPr>
          <a:xfrm>
            <a:off x="1265674" y="580423"/>
            <a:ext cx="10571998" cy="970450"/>
          </a:xfrm>
        </p:spPr>
        <p:txBody>
          <a:bodyPr/>
          <a:lstStyle/>
          <a:p>
            <a:r>
              <a:rPr lang="en-US" dirty="0"/>
              <a:t>Principles </a:t>
            </a:r>
          </a:p>
        </p:txBody>
      </p:sp>
      <p:sp>
        <p:nvSpPr>
          <p:cNvPr id="5" name="Rectangle 4">
            <a:extLst>
              <a:ext uri="{FF2B5EF4-FFF2-40B4-BE49-F238E27FC236}">
                <a16:creationId xmlns:a16="http://schemas.microsoft.com/office/drawing/2014/main" id="{D11A3CD4-4E06-4BB6-9118-DC165E9450BC}"/>
              </a:ext>
            </a:extLst>
          </p:cNvPr>
          <p:cNvSpPr/>
          <p:nvPr/>
        </p:nvSpPr>
        <p:spPr>
          <a:xfrm>
            <a:off x="6275072" y="2622253"/>
            <a:ext cx="5562600" cy="3477875"/>
          </a:xfrm>
          <a:prstGeom prst="rect">
            <a:avLst/>
          </a:prstGeom>
        </p:spPr>
        <p:txBody>
          <a:bodyPr wrap="square">
            <a:spAutoFit/>
          </a:bodyPr>
          <a:lstStyle/>
          <a:p>
            <a:r>
              <a:rPr lang="en-US" sz="2000" b="1" dirty="0">
                <a:solidFill>
                  <a:schemeClr val="bg2"/>
                </a:solidFill>
              </a:rPr>
              <a:t>P-1.3</a:t>
            </a:r>
            <a:r>
              <a:rPr lang="en-US" sz="2000" dirty="0">
                <a:solidFill>
                  <a:schemeClr val="bg2"/>
                </a:solidFill>
              </a:rPr>
              <a:t>—We shall not participate in practices that discriminate against children by denying benefits, giving special advantages, or excluding them from programs or activities on the basis of their sex, race, national origin, immigration status, preferred home language, religious beliefs, medical condition, disability, or the marital status/family structure, sexual orientation, or religious beliefs or other affiliations of their families.</a:t>
            </a:r>
            <a:endParaRPr lang="en-US" sz="2000" b="1" i="1" dirty="0">
              <a:solidFill>
                <a:schemeClr val="bg2"/>
              </a:solidFill>
            </a:endParaRPr>
          </a:p>
        </p:txBody>
      </p:sp>
      <p:sp>
        <p:nvSpPr>
          <p:cNvPr id="7" name="Rectangle 6">
            <a:extLst>
              <a:ext uri="{FF2B5EF4-FFF2-40B4-BE49-F238E27FC236}">
                <a16:creationId xmlns:a16="http://schemas.microsoft.com/office/drawing/2014/main" id="{32C06513-EB7D-4B90-A95A-B151B89583E4}"/>
              </a:ext>
            </a:extLst>
          </p:cNvPr>
          <p:cNvSpPr/>
          <p:nvPr/>
        </p:nvSpPr>
        <p:spPr>
          <a:xfrm>
            <a:off x="552448" y="2622253"/>
            <a:ext cx="5132072" cy="2308324"/>
          </a:xfrm>
          <a:prstGeom prst="rect">
            <a:avLst/>
          </a:prstGeom>
        </p:spPr>
        <p:txBody>
          <a:bodyPr wrap="square">
            <a:spAutoFit/>
          </a:bodyPr>
          <a:lstStyle/>
          <a:p>
            <a:r>
              <a:rPr lang="en-US" b="1" dirty="0">
                <a:solidFill>
                  <a:schemeClr val="bg2"/>
                </a:solidFill>
              </a:rPr>
              <a:t>P 1.8</a:t>
            </a:r>
            <a:r>
              <a:rPr lang="en-US" dirty="0">
                <a:solidFill>
                  <a:schemeClr val="bg2"/>
                </a:solidFill>
              </a:rPr>
              <a:t>—We shall be familiar with the risk factors for and symptoms of child abuse and neglect, including physical, sexual, verbal, and emotional abuse and physical, emotional, educational, and medical neglect. We shall know and follow state laws and community procedures that protect children against abuse and neglect.</a:t>
            </a:r>
            <a:endParaRPr lang="en-US" b="1" i="1" dirty="0">
              <a:solidFill>
                <a:schemeClr val="bg2"/>
              </a:solidFill>
            </a:endParaRPr>
          </a:p>
        </p:txBody>
      </p:sp>
    </p:spTree>
    <p:extLst>
      <p:ext uri="{BB962C8B-B14F-4D97-AF65-F5344CB8AC3E}">
        <p14:creationId xmlns:p14="http://schemas.microsoft.com/office/powerpoint/2010/main" val="3728765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FF78D-B7A1-42A3-80AC-2BCD33E8EF30}"/>
              </a:ext>
            </a:extLst>
          </p:cNvPr>
          <p:cNvSpPr>
            <a:spLocks noGrp="1"/>
          </p:cNvSpPr>
          <p:nvPr>
            <p:ph type="title"/>
          </p:nvPr>
        </p:nvSpPr>
        <p:spPr>
          <a:xfrm>
            <a:off x="810000" y="283018"/>
            <a:ext cx="10571998" cy="970450"/>
          </a:xfrm>
        </p:spPr>
        <p:txBody>
          <a:bodyPr/>
          <a:lstStyle/>
          <a:p>
            <a:pPr algn="ctr"/>
            <a:r>
              <a:rPr lang="en-US" dirty="0"/>
              <a:t>Is this an Ethical Dilemma ? </a:t>
            </a:r>
          </a:p>
        </p:txBody>
      </p:sp>
      <p:sp>
        <p:nvSpPr>
          <p:cNvPr id="4" name="Rectangle 3">
            <a:extLst>
              <a:ext uri="{FF2B5EF4-FFF2-40B4-BE49-F238E27FC236}">
                <a16:creationId xmlns:a16="http://schemas.microsoft.com/office/drawing/2014/main" id="{6AB2A611-4572-48AA-B818-22A5957B51E7}"/>
              </a:ext>
            </a:extLst>
          </p:cNvPr>
          <p:cNvSpPr/>
          <p:nvPr/>
        </p:nvSpPr>
        <p:spPr>
          <a:xfrm>
            <a:off x="810000" y="2568000"/>
            <a:ext cx="10571998" cy="3046988"/>
          </a:xfrm>
          <a:prstGeom prst="rect">
            <a:avLst/>
          </a:prstGeom>
        </p:spPr>
        <p:txBody>
          <a:bodyPr wrap="square">
            <a:spAutoFit/>
          </a:bodyPr>
          <a:lstStyle/>
          <a:p>
            <a:r>
              <a:rPr lang="en-US" sz="2400" dirty="0"/>
              <a:t>Families who previously had children enrolled in a nearby program have shared with you some negative things that happened to their children in that center. They describe dirty sheets on the cots, harsh punishments including withholding food, and ratios of twenty children to one adult. One day you drive by and see a lot covered with asphalt and dry grass. There are a few rusting pieces of playground equipment. Several children are standing along the chain link fence looking at the cars going by. There are no adults in sight. </a:t>
            </a:r>
          </a:p>
        </p:txBody>
      </p:sp>
    </p:spTree>
    <p:extLst>
      <p:ext uri="{BB962C8B-B14F-4D97-AF65-F5344CB8AC3E}">
        <p14:creationId xmlns:p14="http://schemas.microsoft.com/office/powerpoint/2010/main" val="1763729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D4D9F-2DBF-4AEF-AD23-2041CEEAADF5}"/>
              </a:ext>
            </a:extLst>
          </p:cNvPr>
          <p:cNvSpPr>
            <a:spLocks noGrp="1"/>
          </p:cNvSpPr>
          <p:nvPr>
            <p:ph type="title"/>
          </p:nvPr>
        </p:nvSpPr>
        <p:spPr>
          <a:xfrm>
            <a:off x="610738" y="3107129"/>
            <a:ext cx="10970521" cy="2594462"/>
          </a:xfrm>
        </p:spPr>
        <p:txBody>
          <a:bodyPr/>
          <a:lstStyle/>
          <a:p>
            <a:r>
              <a:rPr lang="en-US" dirty="0">
                <a:solidFill>
                  <a:schemeClr val="bg1"/>
                </a:solidFill>
              </a:rPr>
              <a:t>This scenario falls under Ethical Responsibility as Early Childhood professionals are mandated by the Code of Ethics to report child abuse and neglect .</a:t>
            </a:r>
          </a:p>
        </p:txBody>
      </p:sp>
      <p:sp>
        <p:nvSpPr>
          <p:cNvPr id="4" name="Rectangle 3">
            <a:extLst>
              <a:ext uri="{FF2B5EF4-FFF2-40B4-BE49-F238E27FC236}">
                <a16:creationId xmlns:a16="http://schemas.microsoft.com/office/drawing/2014/main" id="{A959018B-B8BF-4C92-91C4-59B85BE9D027}"/>
              </a:ext>
            </a:extLst>
          </p:cNvPr>
          <p:cNvSpPr/>
          <p:nvPr/>
        </p:nvSpPr>
        <p:spPr>
          <a:xfrm>
            <a:off x="2606609" y="2424991"/>
            <a:ext cx="6673981" cy="3471058"/>
          </a:xfrm>
          <a:prstGeom prst="rect">
            <a:avLst/>
          </a:prstGeom>
          <a:noFill/>
        </p:spPr>
        <p:txBody>
          <a:bodyPr wrap="square" lIns="91440" tIns="45720" rIns="91440" bIns="45720">
            <a:prstTxWarp prst="textTriangle">
              <a:avLst/>
            </a:prstTxWarp>
            <a:spAutoFit/>
          </a:bodyPr>
          <a:lstStyle/>
          <a:p>
            <a:pPr algn="ctr"/>
            <a:r>
              <a:rPr lang="en-US" sz="9600" b="1" dirty="0">
                <a:ln w="22225">
                  <a:solidFill>
                    <a:schemeClr val="accent2"/>
                  </a:solidFill>
                  <a:prstDash val="solid"/>
                </a:ln>
                <a:solidFill>
                  <a:srgbClr val="FFFF00"/>
                </a:solidFill>
              </a:rPr>
              <a:t>No</a:t>
            </a:r>
            <a:endParaRPr lang="en-US" sz="9600" b="1" cap="none" spc="50" dirty="0">
              <a:ln w="0"/>
              <a:solidFill>
                <a:srgbClr val="FFFF00"/>
              </a:solidFill>
              <a:effectLst>
                <a:innerShdw blurRad="63500" dist="50800" dir="13500000">
                  <a:srgbClr val="000000">
                    <a:alpha val="50000"/>
                  </a:srgbClr>
                </a:innerShdw>
              </a:effectLst>
            </a:endParaRPr>
          </a:p>
        </p:txBody>
      </p:sp>
      <p:sp>
        <p:nvSpPr>
          <p:cNvPr id="5" name="Title 1">
            <a:extLst>
              <a:ext uri="{FF2B5EF4-FFF2-40B4-BE49-F238E27FC236}">
                <a16:creationId xmlns:a16="http://schemas.microsoft.com/office/drawing/2014/main" id="{BDC7955D-ADCD-40E5-9572-A0C8C354EE83}"/>
              </a:ext>
            </a:extLst>
          </p:cNvPr>
          <p:cNvSpPr txBox="1">
            <a:spLocks/>
          </p:cNvSpPr>
          <p:nvPr/>
        </p:nvSpPr>
        <p:spPr>
          <a:xfrm>
            <a:off x="763139" y="612346"/>
            <a:ext cx="2757302" cy="699209"/>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bg1"/>
                </a:solidFill>
              </a:rPr>
              <a:t>Answer: </a:t>
            </a:r>
          </a:p>
        </p:txBody>
      </p:sp>
    </p:spTree>
    <p:extLst>
      <p:ext uri="{BB962C8B-B14F-4D97-AF65-F5344CB8AC3E}">
        <p14:creationId xmlns:p14="http://schemas.microsoft.com/office/powerpoint/2010/main" val="24862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80">
                                          <p:stCondLst>
                                            <p:cond delay="0"/>
                                          </p:stCondLst>
                                        </p:cTn>
                                        <p:tgtEl>
                                          <p:spTgt spid="2"/>
                                        </p:tgtEl>
                                      </p:cBhvr>
                                    </p:animEffect>
                                    <p:anim calcmode="lin" valueType="num">
                                      <p:cBhvr>
                                        <p:cTn id="31"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6" dur="26">
                                          <p:stCondLst>
                                            <p:cond delay="650"/>
                                          </p:stCondLst>
                                        </p:cTn>
                                        <p:tgtEl>
                                          <p:spTgt spid="2"/>
                                        </p:tgtEl>
                                      </p:cBhvr>
                                      <p:to x="100000" y="60000"/>
                                    </p:animScale>
                                    <p:animScale>
                                      <p:cBhvr>
                                        <p:cTn id="37" dur="166" decel="50000">
                                          <p:stCondLst>
                                            <p:cond delay="676"/>
                                          </p:stCondLst>
                                        </p:cTn>
                                        <p:tgtEl>
                                          <p:spTgt spid="2"/>
                                        </p:tgtEl>
                                      </p:cBhvr>
                                      <p:to x="100000" y="100000"/>
                                    </p:animScale>
                                    <p:animScale>
                                      <p:cBhvr>
                                        <p:cTn id="38" dur="26">
                                          <p:stCondLst>
                                            <p:cond delay="1312"/>
                                          </p:stCondLst>
                                        </p:cTn>
                                        <p:tgtEl>
                                          <p:spTgt spid="2"/>
                                        </p:tgtEl>
                                      </p:cBhvr>
                                      <p:to x="100000" y="80000"/>
                                    </p:animScale>
                                    <p:animScale>
                                      <p:cBhvr>
                                        <p:cTn id="39" dur="166" decel="50000">
                                          <p:stCondLst>
                                            <p:cond delay="1338"/>
                                          </p:stCondLst>
                                        </p:cTn>
                                        <p:tgtEl>
                                          <p:spTgt spid="2"/>
                                        </p:tgtEl>
                                      </p:cBhvr>
                                      <p:to x="100000" y="100000"/>
                                    </p:animScale>
                                    <p:animScale>
                                      <p:cBhvr>
                                        <p:cTn id="40" dur="26">
                                          <p:stCondLst>
                                            <p:cond delay="1642"/>
                                          </p:stCondLst>
                                        </p:cTn>
                                        <p:tgtEl>
                                          <p:spTgt spid="2"/>
                                        </p:tgtEl>
                                      </p:cBhvr>
                                      <p:to x="100000" y="90000"/>
                                    </p:animScale>
                                    <p:animScale>
                                      <p:cBhvr>
                                        <p:cTn id="41" dur="166" decel="50000">
                                          <p:stCondLst>
                                            <p:cond delay="1668"/>
                                          </p:stCondLst>
                                        </p:cTn>
                                        <p:tgtEl>
                                          <p:spTgt spid="2"/>
                                        </p:tgtEl>
                                      </p:cBhvr>
                                      <p:to x="100000" y="100000"/>
                                    </p:animScale>
                                    <p:animScale>
                                      <p:cBhvr>
                                        <p:cTn id="42" dur="26">
                                          <p:stCondLst>
                                            <p:cond delay="1808"/>
                                          </p:stCondLst>
                                        </p:cTn>
                                        <p:tgtEl>
                                          <p:spTgt spid="2"/>
                                        </p:tgtEl>
                                      </p:cBhvr>
                                      <p:to x="100000" y="95000"/>
                                    </p:animScale>
                                    <p:animScale>
                                      <p:cBhvr>
                                        <p:cTn id="43"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E3EDF7-E31A-4FA0-8B79-F70F6FAE9898}"/>
              </a:ext>
            </a:extLst>
          </p:cNvPr>
          <p:cNvSpPr>
            <a:spLocks noGrp="1"/>
          </p:cNvSpPr>
          <p:nvPr>
            <p:ph type="title"/>
          </p:nvPr>
        </p:nvSpPr>
        <p:spPr>
          <a:xfrm>
            <a:off x="810000" y="447188"/>
            <a:ext cx="5979420" cy="970450"/>
          </a:xfrm>
        </p:spPr>
        <p:txBody>
          <a:bodyPr/>
          <a:lstStyle/>
          <a:p>
            <a:r>
              <a:rPr lang="en-US" dirty="0"/>
              <a:t>Principles  for Scenario </a:t>
            </a:r>
          </a:p>
        </p:txBody>
      </p:sp>
      <p:sp>
        <p:nvSpPr>
          <p:cNvPr id="2" name="Rectangle 1">
            <a:extLst>
              <a:ext uri="{FF2B5EF4-FFF2-40B4-BE49-F238E27FC236}">
                <a16:creationId xmlns:a16="http://schemas.microsoft.com/office/drawing/2014/main" id="{07A0B140-BF8F-490B-B18C-BA2913A90BA7}"/>
              </a:ext>
            </a:extLst>
          </p:cNvPr>
          <p:cNvSpPr/>
          <p:nvPr/>
        </p:nvSpPr>
        <p:spPr>
          <a:xfrm>
            <a:off x="487681" y="2986176"/>
            <a:ext cx="4724399" cy="2862322"/>
          </a:xfrm>
          <a:prstGeom prst="rect">
            <a:avLst/>
          </a:prstGeom>
        </p:spPr>
        <p:txBody>
          <a:bodyPr wrap="square">
            <a:spAutoFit/>
          </a:bodyPr>
          <a:lstStyle/>
          <a:p>
            <a:r>
              <a:rPr lang="en-US" sz="2000" b="1" dirty="0"/>
              <a:t>P-1.9</a:t>
            </a:r>
            <a:r>
              <a:rPr lang="en-US" sz="2000" dirty="0"/>
              <a:t>—When we have reasonable cause to suspect child abuse or neglect, we shall report it to the appropriate community agency and follow up to ensure that appropriate action has been taken. When appropriate, parents or guardians will be informed that the referral will be or has been made.</a:t>
            </a:r>
          </a:p>
        </p:txBody>
      </p:sp>
      <p:sp>
        <p:nvSpPr>
          <p:cNvPr id="4" name="Rectangle 3">
            <a:extLst>
              <a:ext uri="{FF2B5EF4-FFF2-40B4-BE49-F238E27FC236}">
                <a16:creationId xmlns:a16="http://schemas.microsoft.com/office/drawing/2014/main" id="{055B6D04-E461-4059-9032-DD134B108D27}"/>
              </a:ext>
            </a:extLst>
          </p:cNvPr>
          <p:cNvSpPr/>
          <p:nvPr/>
        </p:nvSpPr>
        <p:spPr>
          <a:xfrm>
            <a:off x="6362701" y="3023412"/>
            <a:ext cx="5285999" cy="1631216"/>
          </a:xfrm>
          <a:prstGeom prst="rect">
            <a:avLst/>
          </a:prstGeom>
        </p:spPr>
        <p:txBody>
          <a:bodyPr wrap="square">
            <a:spAutoFit/>
          </a:bodyPr>
          <a:lstStyle/>
          <a:p>
            <a:r>
              <a:rPr lang="en-US" sz="2000" b="1" dirty="0"/>
              <a:t>P-1.10</a:t>
            </a:r>
            <a:r>
              <a:rPr lang="en-US" sz="2000" dirty="0"/>
              <a:t>—When another person tells us of his or her suspicion that a child is being abused or neglected, we shall assist that person in taking appropriate action in order to protect the child.</a:t>
            </a:r>
          </a:p>
        </p:txBody>
      </p:sp>
    </p:spTree>
    <p:extLst>
      <p:ext uri="{BB962C8B-B14F-4D97-AF65-F5344CB8AC3E}">
        <p14:creationId xmlns:p14="http://schemas.microsoft.com/office/powerpoint/2010/main" val="1932451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5" name="Freeform 6">
            <a:extLst>
              <a:ext uri="{FF2B5EF4-FFF2-40B4-BE49-F238E27FC236}">
                <a16:creationId xmlns:a16="http://schemas.microsoft.com/office/drawing/2014/main" id="{E5A10C92-5805-4C39-9BF6-507F3B9661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DEDE83EC-E1B5-4DCE-A15C-CCB898E0D7DD}"/>
              </a:ext>
            </a:extLst>
          </p:cNvPr>
          <p:cNvPicPr>
            <a:picLocks noChangeAspect="1"/>
          </p:cNvPicPr>
          <p:nvPr/>
        </p:nvPicPr>
        <p:blipFill rotWithShape="1">
          <a:blip r:embed="rId3"/>
          <a:srcRect t="12139" b="27630"/>
          <a:stretch/>
        </p:blipFill>
        <p:spPr>
          <a:xfrm>
            <a:off x="-1" y="-1"/>
            <a:ext cx="12192001" cy="4883281"/>
          </a:xfrm>
          <a:prstGeom prst="rect">
            <a:avLst/>
          </a:prstGeom>
        </p:spPr>
      </p:pic>
      <p:sp>
        <p:nvSpPr>
          <p:cNvPr id="47" name="Freeform 9">
            <a:extLst>
              <a:ext uri="{FF2B5EF4-FFF2-40B4-BE49-F238E27FC236}">
                <a16:creationId xmlns:a16="http://schemas.microsoft.com/office/drawing/2014/main" id="{FD93103C-50F9-4D8C-9032-AB9F9BA59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547642"/>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5830F6-5EB7-4400-B249-E93A353B2C04}"/>
              </a:ext>
            </a:extLst>
          </p:cNvPr>
          <p:cNvSpPr>
            <a:spLocks noGrp="1"/>
          </p:cNvSpPr>
          <p:nvPr>
            <p:ph type="title"/>
          </p:nvPr>
        </p:nvSpPr>
        <p:spPr>
          <a:xfrm>
            <a:off x="812788" y="4895558"/>
            <a:ext cx="10572000" cy="779529"/>
          </a:xfrm>
        </p:spPr>
        <p:txBody>
          <a:bodyPr vert="horz" lIns="91440" tIns="45720" rIns="91440" bIns="45720" rtlCol="0" anchor="b">
            <a:normAutofit/>
          </a:bodyPr>
          <a:lstStyle/>
          <a:p>
            <a:r>
              <a:rPr lang="en-US"/>
              <a:t>Responsibilities to Families </a:t>
            </a:r>
          </a:p>
        </p:txBody>
      </p:sp>
    </p:spTree>
    <p:extLst>
      <p:ext uri="{BB962C8B-B14F-4D97-AF65-F5344CB8AC3E}">
        <p14:creationId xmlns:p14="http://schemas.microsoft.com/office/powerpoint/2010/main" val="3317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2FFF4-1442-46AA-9177-81BD037F7BE2}"/>
              </a:ext>
            </a:extLst>
          </p:cNvPr>
          <p:cNvSpPr>
            <a:spLocks noGrp="1"/>
          </p:cNvSpPr>
          <p:nvPr>
            <p:ph type="title"/>
          </p:nvPr>
        </p:nvSpPr>
        <p:spPr/>
        <p:txBody>
          <a:bodyPr/>
          <a:lstStyle/>
          <a:p>
            <a:pPr algn="ctr"/>
            <a:r>
              <a:rPr lang="en-US" dirty="0"/>
              <a:t>Responsibilities  to Families  </a:t>
            </a:r>
          </a:p>
        </p:txBody>
      </p:sp>
      <p:sp>
        <p:nvSpPr>
          <p:cNvPr id="4" name="Rectangle 3">
            <a:extLst>
              <a:ext uri="{FF2B5EF4-FFF2-40B4-BE49-F238E27FC236}">
                <a16:creationId xmlns:a16="http://schemas.microsoft.com/office/drawing/2014/main" id="{46AF55FF-4B30-4C4B-8018-A6BB1DFBBA82}"/>
              </a:ext>
            </a:extLst>
          </p:cNvPr>
          <p:cNvSpPr/>
          <p:nvPr/>
        </p:nvSpPr>
        <p:spPr>
          <a:xfrm>
            <a:off x="810000" y="2543800"/>
            <a:ext cx="10571998" cy="3600986"/>
          </a:xfrm>
          <a:prstGeom prst="rect">
            <a:avLst/>
          </a:prstGeom>
        </p:spPr>
        <p:txBody>
          <a:bodyPr wrap="square">
            <a:spAutoFit/>
          </a:bodyPr>
          <a:lstStyle/>
          <a:p>
            <a:endParaRPr lang="en-US" dirty="0"/>
          </a:p>
          <a:p>
            <a:r>
              <a:rPr lang="en-US" sz="2400" dirty="0"/>
              <a:t>Leaving a child in the care of an outsider is a difficult decision for a family to make. In a perfect world, children would be born with parents who knew exactly what to do to raise the perfect child and have all the money and resources to do so. The reality is that children do not come with instruction manuals. Families need to work or have obligations that require them to access childcare outside the home. Therefore, it is the early childhood professional’s obligation to follow these Ideals: </a:t>
            </a:r>
          </a:p>
          <a:p>
            <a:endParaRPr lang="en-US" dirty="0"/>
          </a:p>
        </p:txBody>
      </p:sp>
    </p:spTree>
    <p:extLst>
      <p:ext uri="{BB962C8B-B14F-4D97-AF65-F5344CB8AC3E}">
        <p14:creationId xmlns:p14="http://schemas.microsoft.com/office/powerpoint/2010/main" val="209998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A1A1F-13C5-46C4-8AE9-8DA5F13F6D2C}"/>
              </a:ext>
            </a:extLst>
          </p:cNvPr>
          <p:cNvSpPr>
            <a:spLocks noGrp="1"/>
          </p:cNvSpPr>
          <p:nvPr>
            <p:ph type="title"/>
          </p:nvPr>
        </p:nvSpPr>
        <p:spPr>
          <a:xfrm>
            <a:off x="1620002" y="528616"/>
            <a:ext cx="10571998" cy="970450"/>
          </a:xfrm>
        </p:spPr>
        <p:txBody>
          <a:bodyPr/>
          <a:lstStyle/>
          <a:p>
            <a:r>
              <a:rPr lang="en-US" dirty="0"/>
              <a:t>Ideals </a:t>
            </a:r>
          </a:p>
        </p:txBody>
      </p:sp>
      <p:sp>
        <p:nvSpPr>
          <p:cNvPr id="4" name="Rectangle 3">
            <a:extLst>
              <a:ext uri="{FF2B5EF4-FFF2-40B4-BE49-F238E27FC236}">
                <a16:creationId xmlns:a16="http://schemas.microsoft.com/office/drawing/2014/main" id="{9F38D092-E6C6-400D-BE41-03E8600C75DB}"/>
              </a:ext>
            </a:extLst>
          </p:cNvPr>
          <p:cNvSpPr/>
          <p:nvPr/>
        </p:nvSpPr>
        <p:spPr>
          <a:xfrm>
            <a:off x="601980" y="2681764"/>
            <a:ext cx="4267200" cy="1323439"/>
          </a:xfrm>
          <a:prstGeom prst="rect">
            <a:avLst/>
          </a:prstGeom>
        </p:spPr>
        <p:txBody>
          <a:bodyPr wrap="square">
            <a:spAutoFit/>
          </a:bodyPr>
          <a:lstStyle/>
          <a:p>
            <a:r>
              <a:rPr lang="en-US" sz="2000" b="1" dirty="0"/>
              <a:t>I-2.2</a:t>
            </a:r>
            <a:r>
              <a:rPr lang="en-US" sz="2000" dirty="0"/>
              <a:t>—To develop relationships of mutual trust and create partnerships with the families we serve.</a:t>
            </a:r>
          </a:p>
        </p:txBody>
      </p:sp>
      <p:sp>
        <p:nvSpPr>
          <p:cNvPr id="5" name="Rectangle 4">
            <a:extLst>
              <a:ext uri="{FF2B5EF4-FFF2-40B4-BE49-F238E27FC236}">
                <a16:creationId xmlns:a16="http://schemas.microsoft.com/office/drawing/2014/main" id="{86896CD5-1FCF-4A17-AD65-467B6D2A336E}"/>
              </a:ext>
            </a:extLst>
          </p:cNvPr>
          <p:cNvSpPr/>
          <p:nvPr/>
        </p:nvSpPr>
        <p:spPr>
          <a:xfrm>
            <a:off x="601980" y="4361440"/>
            <a:ext cx="4587240" cy="1938992"/>
          </a:xfrm>
          <a:prstGeom prst="rect">
            <a:avLst/>
          </a:prstGeom>
        </p:spPr>
        <p:txBody>
          <a:bodyPr wrap="square">
            <a:spAutoFit/>
          </a:bodyPr>
          <a:lstStyle/>
          <a:p>
            <a:r>
              <a:rPr lang="en-US" sz="2000" b="1" dirty="0"/>
              <a:t>I-2.4</a:t>
            </a:r>
            <a:r>
              <a:rPr lang="en-US" sz="2000" dirty="0"/>
              <a:t>—To listen to families, acknowledge and build upon their strengths and competencies, and learn from families as we support them in their task of nurturing children.</a:t>
            </a:r>
          </a:p>
        </p:txBody>
      </p:sp>
      <p:pic>
        <p:nvPicPr>
          <p:cNvPr id="15" name="Picture 14">
            <a:extLst>
              <a:ext uri="{FF2B5EF4-FFF2-40B4-BE49-F238E27FC236}">
                <a16:creationId xmlns:a16="http://schemas.microsoft.com/office/drawing/2014/main" id="{35C3D747-1E8D-4658-B796-69665F755462}"/>
              </a:ext>
            </a:extLst>
          </p:cNvPr>
          <p:cNvPicPr>
            <a:picLocks noChangeAspect="1"/>
          </p:cNvPicPr>
          <p:nvPr/>
        </p:nvPicPr>
        <p:blipFill>
          <a:blip r:embed="rId3"/>
          <a:stretch>
            <a:fillRect/>
          </a:stretch>
        </p:blipFill>
        <p:spPr>
          <a:xfrm>
            <a:off x="6608064" y="2397464"/>
            <a:ext cx="4431792" cy="3931920"/>
          </a:xfrm>
          <a:prstGeom prst="rect">
            <a:avLst/>
          </a:prstGeom>
        </p:spPr>
      </p:pic>
    </p:spTree>
    <p:extLst>
      <p:ext uri="{BB962C8B-B14F-4D97-AF65-F5344CB8AC3E}">
        <p14:creationId xmlns:p14="http://schemas.microsoft.com/office/powerpoint/2010/main" val="3786963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A25FB4-923D-4EBD-B623-14C2ED0DFD0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AE056A-D9EE-4C4E-88CD-3BFAF010EE5D}"/>
              </a:ext>
            </a:extLst>
          </p:cNvPr>
          <p:cNvSpPr>
            <a:spLocks noGrp="1"/>
          </p:cNvSpPr>
          <p:nvPr>
            <p:ph type="title"/>
          </p:nvPr>
        </p:nvSpPr>
        <p:spPr>
          <a:xfrm>
            <a:off x="617220" y="598028"/>
            <a:ext cx="2883417" cy="970450"/>
          </a:xfrm>
        </p:spPr>
        <p:txBody>
          <a:bodyPr/>
          <a:lstStyle/>
          <a:p>
            <a:r>
              <a:rPr lang="en-US" dirty="0">
                <a:solidFill>
                  <a:schemeClr val="accent1"/>
                </a:solidFill>
              </a:rPr>
              <a:t>Principle</a:t>
            </a:r>
            <a:r>
              <a:rPr lang="en-US" dirty="0"/>
              <a:t> </a:t>
            </a:r>
          </a:p>
        </p:txBody>
      </p:sp>
      <p:sp>
        <p:nvSpPr>
          <p:cNvPr id="7" name="TextBox 6">
            <a:extLst>
              <a:ext uri="{FF2B5EF4-FFF2-40B4-BE49-F238E27FC236}">
                <a16:creationId xmlns:a16="http://schemas.microsoft.com/office/drawing/2014/main" id="{F3A06D7C-D831-49FF-BBF4-2506B0714D6F}"/>
              </a:ext>
            </a:extLst>
          </p:cNvPr>
          <p:cNvSpPr txBox="1"/>
          <p:nvPr/>
        </p:nvSpPr>
        <p:spPr>
          <a:xfrm>
            <a:off x="617220" y="2151727"/>
            <a:ext cx="4480560" cy="2554545"/>
          </a:xfrm>
          <a:prstGeom prst="rect">
            <a:avLst/>
          </a:prstGeom>
          <a:noFill/>
        </p:spPr>
        <p:txBody>
          <a:bodyPr wrap="square" rtlCol="0">
            <a:spAutoFit/>
          </a:bodyPr>
          <a:lstStyle/>
          <a:p>
            <a:r>
              <a:rPr lang="en-US" sz="2000" b="1" dirty="0">
                <a:solidFill>
                  <a:schemeClr val="bg2"/>
                </a:solidFill>
              </a:rPr>
              <a:t>P-2.5</a:t>
            </a:r>
            <a:r>
              <a:rPr lang="en-US" sz="2000" dirty="0">
                <a:solidFill>
                  <a:schemeClr val="bg2"/>
                </a:solidFill>
              </a:rPr>
              <a:t>—We shall make every effort to communicate effectively</a:t>
            </a:r>
          </a:p>
          <a:p>
            <a:r>
              <a:rPr lang="en-US" sz="2000" dirty="0">
                <a:solidFill>
                  <a:schemeClr val="bg2"/>
                </a:solidFill>
              </a:rPr>
              <a:t>with all families in a language that they understand.</a:t>
            </a:r>
          </a:p>
          <a:p>
            <a:r>
              <a:rPr lang="en-US" sz="2000" dirty="0">
                <a:solidFill>
                  <a:schemeClr val="bg2"/>
                </a:solidFill>
              </a:rPr>
              <a:t>We shall use community resources for translation and interpretation when we do not have sufficient resources in our own programs.</a:t>
            </a:r>
            <a:endParaRPr lang="en-US" sz="2000" b="1" dirty="0">
              <a:solidFill>
                <a:schemeClr val="bg2"/>
              </a:solidFill>
            </a:endParaRPr>
          </a:p>
        </p:txBody>
      </p:sp>
    </p:spTree>
    <p:extLst>
      <p:ext uri="{BB962C8B-B14F-4D97-AF65-F5344CB8AC3E}">
        <p14:creationId xmlns:p14="http://schemas.microsoft.com/office/powerpoint/2010/main" val="381425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20E9-6C54-42B1-8567-BDA788F6756F}"/>
              </a:ext>
            </a:extLst>
          </p:cNvPr>
          <p:cNvSpPr>
            <a:spLocks noGrp="1"/>
          </p:cNvSpPr>
          <p:nvPr>
            <p:ph type="title"/>
          </p:nvPr>
        </p:nvSpPr>
        <p:spPr>
          <a:xfrm>
            <a:off x="987736" y="597196"/>
            <a:ext cx="3995647" cy="970450"/>
          </a:xfrm>
        </p:spPr>
        <p:txBody>
          <a:bodyPr/>
          <a:lstStyle/>
          <a:p>
            <a:pPr algn="ctr"/>
            <a:r>
              <a:rPr lang="en-US" dirty="0"/>
              <a:t>Sticky Situation Scenario </a:t>
            </a:r>
          </a:p>
        </p:txBody>
      </p:sp>
      <p:sp>
        <p:nvSpPr>
          <p:cNvPr id="11" name="Rectangle 10">
            <a:extLst>
              <a:ext uri="{FF2B5EF4-FFF2-40B4-BE49-F238E27FC236}">
                <a16:creationId xmlns:a16="http://schemas.microsoft.com/office/drawing/2014/main" id="{ACA4FA72-5ADA-40BB-9C59-101CB26F5BF2}"/>
              </a:ext>
            </a:extLst>
          </p:cNvPr>
          <p:cNvSpPr/>
          <p:nvPr/>
        </p:nvSpPr>
        <p:spPr>
          <a:xfrm>
            <a:off x="987736" y="2650054"/>
            <a:ext cx="4864424" cy="3046988"/>
          </a:xfrm>
          <a:prstGeom prst="rect">
            <a:avLst/>
          </a:prstGeom>
        </p:spPr>
        <p:txBody>
          <a:bodyPr wrap="square">
            <a:spAutoFit/>
          </a:bodyPr>
          <a:lstStyle/>
          <a:p>
            <a:r>
              <a:rPr lang="en-US" sz="2400" dirty="0">
                <a:solidFill>
                  <a:schemeClr val="bg2"/>
                </a:solidFill>
              </a:rPr>
              <a:t>If you and your spouse are out shopping and you run into a provider or a family that you have been working with, how do you introduce them to your spouse?</a:t>
            </a:r>
          </a:p>
          <a:p>
            <a:endParaRPr lang="en-US" sz="2400" dirty="0">
              <a:solidFill>
                <a:schemeClr val="bg2"/>
              </a:solidFill>
            </a:endParaRPr>
          </a:p>
          <a:p>
            <a:r>
              <a:rPr lang="en-US" sz="2400" dirty="0">
                <a:solidFill>
                  <a:schemeClr val="bg2"/>
                </a:solidFill>
              </a:rPr>
              <a:t>Is this an Ethical Responsibility?  </a:t>
            </a:r>
          </a:p>
        </p:txBody>
      </p:sp>
      <p:pic>
        <p:nvPicPr>
          <p:cNvPr id="13" name="Picture 12">
            <a:extLst>
              <a:ext uri="{FF2B5EF4-FFF2-40B4-BE49-F238E27FC236}">
                <a16:creationId xmlns:a16="http://schemas.microsoft.com/office/drawing/2014/main" id="{5F6359F0-6A77-4831-BF40-DEC46ED2BC3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560820" y="0"/>
            <a:ext cx="5631180" cy="6858000"/>
          </a:xfrm>
          <a:prstGeom prst="rect">
            <a:avLst/>
          </a:prstGeom>
        </p:spPr>
      </p:pic>
    </p:spTree>
    <p:extLst>
      <p:ext uri="{BB962C8B-B14F-4D97-AF65-F5344CB8AC3E}">
        <p14:creationId xmlns:p14="http://schemas.microsoft.com/office/powerpoint/2010/main" val="1035054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D4D9F-2DBF-4AEF-AD23-2041CEEAADF5}"/>
              </a:ext>
            </a:extLst>
          </p:cNvPr>
          <p:cNvSpPr>
            <a:spLocks noGrp="1"/>
          </p:cNvSpPr>
          <p:nvPr>
            <p:ph type="title"/>
          </p:nvPr>
        </p:nvSpPr>
        <p:spPr>
          <a:xfrm>
            <a:off x="610739" y="2731621"/>
            <a:ext cx="10970521" cy="2594462"/>
          </a:xfrm>
        </p:spPr>
        <p:txBody>
          <a:bodyPr/>
          <a:lstStyle/>
          <a:p>
            <a:r>
              <a:rPr lang="en-US" dirty="0">
                <a:solidFill>
                  <a:schemeClr val="bg1"/>
                </a:solidFill>
              </a:rPr>
              <a:t>This an Ethical Dilemma as there are at    least two possible solutions to this scenario.</a:t>
            </a:r>
          </a:p>
        </p:txBody>
      </p:sp>
      <p:sp>
        <p:nvSpPr>
          <p:cNvPr id="4" name="Rectangle 3">
            <a:extLst>
              <a:ext uri="{FF2B5EF4-FFF2-40B4-BE49-F238E27FC236}">
                <a16:creationId xmlns:a16="http://schemas.microsoft.com/office/drawing/2014/main" id="{A959018B-B8BF-4C92-91C4-59B85BE9D027}"/>
              </a:ext>
            </a:extLst>
          </p:cNvPr>
          <p:cNvSpPr/>
          <p:nvPr/>
        </p:nvSpPr>
        <p:spPr>
          <a:xfrm>
            <a:off x="2606609" y="2424991"/>
            <a:ext cx="6673981" cy="3471058"/>
          </a:xfrm>
          <a:prstGeom prst="rect">
            <a:avLst/>
          </a:prstGeom>
          <a:noFill/>
        </p:spPr>
        <p:txBody>
          <a:bodyPr wrap="square" lIns="91440" tIns="45720" rIns="91440" bIns="45720">
            <a:prstTxWarp prst="textTriangle">
              <a:avLst/>
            </a:prstTxWarp>
            <a:spAutoFit/>
          </a:bodyPr>
          <a:lstStyle/>
          <a:p>
            <a:pPr algn="ctr"/>
            <a:r>
              <a:rPr lang="en-US" sz="9600" b="1" dirty="0">
                <a:ln w="22225">
                  <a:solidFill>
                    <a:schemeClr val="accent2"/>
                  </a:solidFill>
                  <a:prstDash val="solid"/>
                </a:ln>
                <a:solidFill>
                  <a:srgbClr val="FFFF00"/>
                </a:solidFill>
              </a:rPr>
              <a:t>No</a:t>
            </a:r>
            <a:endParaRPr lang="en-US" sz="9600" b="1" cap="none" spc="50" dirty="0">
              <a:ln w="0"/>
              <a:solidFill>
                <a:srgbClr val="FFFF00"/>
              </a:solidFill>
              <a:effectLst>
                <a:innerShdw blurRad="63500" dist="50800" dir="13500000">
                  <a:srgbClr val="000000">
                    <a:alpha val="50000"/>
                  </a:srgbClr>
                </a:innerShdw>
              </a:effectLst>
            </a:endParaRPr>
          </a:p>
        </p:txBody>
      </p:sp>
      <p:sp>
        <p:nvSpPr>
          <p:cNvPr id="5" name="Title 1">
            <a:extLst>
              <a:ext uri="{FF2B5EF4-FFF2-40B4-BE49-F238E27FC236}">
                <a16:creationId xmlns:a16="http://schemas.microsoft.com/office/drawing/2014/main" id="{BDC7955D-ADCD-40E5-9572-A0C8C354EE83}"/>
              </a:ext>
            </a:extLst>
          </p:cNvPr>
          <p:cNvSpPr txBox="1">
            <a:spLocks/>
          </p:cNvSpPr>
          <p:nvPr/>
        </p:nvSpPr>
        <p:spPr>
          <a:xfrm>
            <a:off x="763139" y="612346"/>
            <a:ext cx="2757302" cy="699209"/>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bg1"/>
                </a:solidFill>
              </a:rPr>
              <a:t>Answer: </a:t>
            </a:r>
          </a:p>
        </p:txBody>
      </p:sp>
    </p:spTree>
    <p:extLst>
      <p:ext uri="{BB962C8B-B14F-4D97-AF65-F5344CB8AC3E}">
        <p14:creationId xmlns:p14="http://schemas.microsoft.com/office/powerpoint/2010/main" val="160141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80">
                                          <p:stCondLst>
                                            <p:cond delay="0"/>
                                          </p:stCondLst>
                                        </p:cTn>
                                        <p:tgtEl>
                                          <p:spTgt spid="2"/>
                                        </p:tgtEl>
                                      </p:cBhvr>
                                    </p:animEffect>
                                    <p:anim calcmode="lin" valueType="num">
                                      <p:cBhvr>
                                        <p:cTn id="31"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6" dur="26">
                                          <p:stCondLst>
                                            <p:cond delay="650"/>
                                          </p:stCondLst>
                                        </p:cTn>
                                        <p:tgtEl>
                                          <p:spTgt spid="2"/>
                                        </p:tgtEl>
                                      </p:cBhvr>
                                      <p:to x="100000" y="60000"/>
                                    </p:animScale>
                                    <p:animScale>
                                      <p:cBhvr>
                                        <p:cTn id="37" dur="166" decel="50000">
                                          <p:stCondLst>
                                            <p:cond delay="676"/>
                                          </p:stCondLst>
                                        </p:cTn>
                                        <p:tgtEl>
                                          <p:spTgt spid="2"/>
                                        </p:tgtEl>
                                      </p:cBhvr>
                                      <p:to x="100000" y="100000"/>
                                    </p:animScale>
                                    <p:animScale>
                                      <p:cBhvr>
                                        <p:cTn id="38" dur="26">
                                          <p:stCondLst>
                                            <p:cond delay="1312"/>
                                          </p:stCondLst>
                                        </p:cTn>
                                        <p:tgtEl>
                                          <p:spTgt spid="2"/>
                                        </p:tgtEl>
                                      </p:cBhvr>
                                      <p:to x="100000" y="80000"/>
                                    </p:animScale>
                                    <p:animScale>
                                      <p:cBhvr>
                                        <p:cTn id="39" dur="166" decel="50000">
                                          <p:stCondLst>
                                            <p:cond delay="1338"/>
                                          </p:stCondLst>
                                        </p:cTn>
                                        <p:tgtEl>
                                          <p:spTgt spid="2"/>
                                        </p:tgtEl>
                                      </p:cBhvr>
                                      <p:to x="100000" y="100000"/>
                                    </p:animScale>
                                    <p:animScale>
                                      <p:cBhvr>
                                        <p:cTn id="40" dur="26">
                                          <p:stCondLst>
                                            <p:cond delay="1642"/>
                                          </p:stCondLst>
                                        </p:cTn>
                                        <p:tgtEl>
                                          <p:spTgt spid="2"/>
                                        </p:tgtEl>
                                      </p:cBhvr>
                                      <p:to x="100000" y="90000"/>
                                    </p:animScale>
                                    <p:animScale>
                                      <p:cBhvr>
                                        <p:cTn id="41" dur="166" decel="50000">
                                          <p:stCondLst>
                                            <p:cond delay="1668"/>
                                          </p:stCondLst>
                                        </p:cTn>
                                        <p:tgtEl>
                                          <p:spTgt spid="2"/>
                                        </p:tgtEl>
                                      </p:cBhvr>
                                      <p:to x="100000" y="100000"/>
                                    </p:animScale>
                                    <p:animScale>
                                      <p:cBhvr>
                                        <p:cTn id="42" dur="26">
                                          <p:stCondLst>
                                            <p:cond delay="1808"/>
                                          </p:stCondLst>
                                        </p:cTn>
                                        <p:tgtEl>
                                          <p:spTgt spid="2"/>
                                        </p:tgtEl>
                                      </p:cBhvr>
                                      <p:to x="100000" y="95000"/>
                                    </p:animScale>
                                    <p:animScale>
                                      <p:cBhvr>
                                        <p:cTn id="43"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6409136-4F48-5248-8F4D-72F32D4315BB}"/>
              </a:ext>
            </a:extLst>
          </p:cNvPr>
          <p:cNvPicPr>
            <a:picLocks noChangeAspect="1"/>
          </p:cNvPicPr>
          <p:nvPr/>
        </p:nvPicPr>
        <p:blipFill rotWithShape="1">
          <a:blip r:embed="rId3"/>
          <a:srcRect/>
          <a:stretch>
            <a:fillRect/>
          </a:stretch>
        </p:blipFill>
        <p:spPr>
          <a:xfrm>
            <a:off x="0" y="0"/>
            <a:ext cx="12192000" cy="6858000"/>
          </a:xfrm>
          <a:prstGeom prst="rect">
            <a:avLst/>
          </a:prstGeom>
          <a:solidFill>
            <a:schemeClr val="bg2">
              <a:alpha val="58000"/>
            </a:schemeClr>
          </a:solidFill>
          <a:effectLst/>
        </p:spPr>
      </p:pic>
      <p:sp>
        <p:nvSpPr>
          <p:cNvPr id="2" name="Title 1">
            <a:extLst>
              <a:ext uri="{FF2B5EF4-FFF2-40B4-BE49-F238E27FC236}">
                <a16:creationId xmlns:a16="http://schemas.microsoft.com/office/drawing/2014/main" id="{23F6D5E8-15CF-4755-910B-1B5A1E777357}"/>
              </a:ext>
            </a:extLst>
          </p:cNvPr>
          <p:cNvSpPr>
            <a:spLocks noGrp="1"/>
          </p:cNvSpPr>
          <p:nvPr>
            <p:ph type="title" idx="4294967295"/>
          </p:nvPr>
        </p:nvSpPr>
        <p:spPr>
          <a:xfrm>
            <a:off x="254795" y="1550988"/>
            <a:ext cx="6151562" cy="1077912"/>
          </a:xfrm>
        </p:spPr>
        <p:txBody>
          <a:bodyPr vert="horz" lIns="91440" tIns="45720" rIns="91440" bIns="45720" rtlCol="0" anchor="b">
            <a:normAutofit/>
          </a:bodyPr>
          <a:lstStyle/>
          <a:p>
            <a:pPr algn="ctr"/>
            <a:r>
              <a:rPr lang="en-US" sz="4800" dirty="0"/>
              <a:t>Objectives</a:t>
            </a:r>
            <a:r>
              <a:rPr lang="en-US" dirty="0"/>
              <a:t> </a:t>
            </a:r>
          </a:p>
        </p:txBody>
      </p:sp>
      <p:graphicFrame>
        <p:nvGraphicFramePr>
          <p:cNvPr id="11" name="Content Placeholder 2" descr="Icon SmartArt">
            <a:extLst>
              <a:ext uri="{FF2B5EF4-FFF2-40B4-BE49-F238E27FC236}">
                <a16:creationId xmlns:a16="http://schemas.microsoft.com/office/drawing/2014/main" id="{E3ED3676-AF55-5243-80AF-E4C3CB787FAB}"/>
              </a:ext>
            </a:extLst>
          </p:cNvPr>
          <p:cNvGraphicFramePr>
            <a:graphicFrameLocks/>
          </p:cNvGraphicFramePr>
          <p:nvPr>
            <p:extLst>
              <p:ext uri="{D42A27DB-BD31-4B8C-83A1-F6EECF244321}">
                <p14:modId xmlns:p14="http://schemas.microsoft.com/office/powerpoint/2010/main" val="702560767"/>
              </p:ext>
            </p:extLst>
          </p:nvPr>
        </p:nvGraphicFramePr>
        <p:xfrm>
          <a:off x="718609" y="2628900"/>
          <a:ext cx="5223934" cy="3632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48558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04C99-E126-47E0-BD76-D7935616319E}"/>
              </a:ext>
            </a:extLst>
          </p:cNvPr>
          <p:cNvSpPr>
            <a:spLocks noGrp="1"/>
          </p:cNvSpPr>
          <p:nvPr>
            <p:ph type="title"/>
          </p:nvPr>
        </p:nvSpPr>
        <p:spPr/>
        <p:txBody>
          <a:bodyPr/>
          <a:lstStyle/>
          <a:p>
            <a:r>
              <a:rPr lang="en-US" dirty="0"/>
              <a:t>Scenario Principle</a:t>
            </a:r>
          </a:p>
        </p:txBody>
      </p:sp>
      <p:sp>
        <p:nvSpPr>
          <p:cNvPr id="4" name="Rectangle 3">
            <a:extLst>
              <a:ext uri="{FF2B5EF4-FFF2-40B4-BE49-F238E27FC236}">
                <a16:creationId xmlns:a16="http://schemas.microsoft.com/office/drawing/2014/main" id="{932421AA-04DD-49F7-B2E0-1732ED1C2028}"/>
              </a:ext>
            </a:extLst>
          </p:cNvPr>
          <p:cNvSpPr/>
          <p:nvPr/>
        </p:nvSpPr>
        <p:spPr>
          <a:xfrm>
            <a:off x="403861" y="2638752"/>
            <a:ext cx="5082539" cy="3477875"/>
          </a:xfrm>
          <a:prstGeom prst="rect">
            <a:avLst/>
          </a:prstGeom>
        </p:spPr>
        <p:txBody>
          <a:bodyPr wrap="square">
            <a:spAutoFit/>
          </a:bodyPr>
          <a:lstStyle/>
          <a:p>
            <a:r>
              <a:rPr lang="en-US" sz="2000" b="1" dirty="0">
                <a:solidFill>
                  <a:schemeClr val="bg2"/>
                </a:solidFill>
              </a:rPr>
              <a:t>P-2.13</a:t>
            </a:r>
            <a:r>
              <a:rPr lang="en-US" sz="2000" dirty="0">
                <a:solidFill>
                  <a:schemeClr val="bg2"/>
                </a:solidFill>
              </a:rPr>
              <a:t>—We shall maintain confidentiality and shall respect the family’s right to privacy, refraining from disclosure of confidential information and intrusion into family life. However, when we have reason to believe that a child’s welfare is at risk, it is permissible to share confidential information with agencies, as well as with individuals who have legal responsibility for intervening In the child’s interest.</a:t>
            </a:r>
          </a:p>
        </p:txBody>
      </p:sp>
      <p:pic>
        <p:nvPicPr>
          <p:cNvPr id="5" name="Picture 4">
            <a:extLst>
              <a:ext uri="{FF2B5EF4-FFF2-40B4-BE49-F238E27FC236}">
                <a16:creationId xmlns:a16="http://schemas.microsoft.com/office/drawing/2014/main" id="{9C8ACF83-E121-43E9-93C6-8F679982253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486400" y="1889760"/>
            <a:ext cx="6705600" cy="4968240"/>
          </a:xfrm>
          <a:prstGeom prst="rect">
            <a:avLst/>
          </a:prstGeom>
        </p:spPr>
      </p:pic>
    </p:spTree>
    <p:extLst>
      <p:ext uri="{BB962C8B-B14F-4D97-AF65-F5344CB8AC3E}">
        <p14:creationId xmlns:p14="http://schemas.microsoft.com/office/powerpoint/2010/main" val="501469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6">
            <a:extLst>
              <a:ext uri="{FF2B5EF4-FFF2-40B4-BE49-F238E27FC236}">
                <a16:creationId xmlns:a16="http://schemas.microsoft.com/office/drawing/2014/main" id="{E5A10C92-5805-4C39-9BF6-507F3B9661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54047A07-72EC-41BC-A55F-C264F639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Group of people standing up facing the front of the room">
            <a:extLst>
              <a:ext uri="{FF2B5EF4-FFF2-40B4-BE49-F238E27FC236}">
                <a16:creationId xmlns:a16="http://schemas.microsoft.com/office/drawing/2014/main" id="{BA5F6B90-1818-4707-9ECF-F4AF4A24A154}"/>
              </a:ext>
            </a:extLst>
          </p:cNvPr>
          <p:cNvPicPr>
            <a:picLocks noChangeAspect="1"/>
          </p:cNvPicPr>
          <p:nvPr/>
        </p:nvPicPr>
        <p:blipFill rotWithShape="1">
          <a:blip r:embed="rId3" cstate="screen">
            <a:alphaModFix amt="4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F469F78E-4E18-48F6-9ABA-71E043985DAE}"/>
              </a:ext>
            </a:extLst>
          </p:cNvPr>
          <p:cNvSpPr>
            <a:spLocks noGrp="1"/>
          </p:cNvSpPr>
          <p:nvPr>
            <p:ph type="title"/>
          </p:nvPr>
        </p:nvSpPr>
        <p:spPr>
          <a:xfrm>
            <a:off x="810001" y="445656"/>
            <a:ext cx="10572000" cy="3732453"/>
          </a:xfrm>
        </p:spPr>
        <p:txBody>
          <a:bodyPr vert="horz" lIns="91440" tIns="45720" rIns="91440" bIns="45720" rtlCol="0" anchor="b">
            <a:normAutofit/>
          </a:bodyPr>
          <a:lstStyle/>
          <a:p>
            <a:r>
              <a:rPr lang="en-US" sz="5400" dirty="0"/>
              <a:t>Responsibilities  to Colleagues </a:t>
            </a:r>
          </a:p>
        </p:txBody>
      </p:sp>
    </p:spTree>
    <p:extLst>
      <p:ext uri="{BB962C8B-B14F-4D97-AF65-F5344CB8AC3E}">
        <p14:creationId xmlns:p14="http://schemas.microsoft.com/office/powerpoint/2010/main" val="149004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DC742-BA7E-440E-9F84-7569E01C5800}"/>
              </a:ext>
            </a:extLst>
          </p:cNvPr>
          <p:cNvSpPr>
            <a:spLocks noGrp="1"/>
          </p:cNvSpPr>
          <p:nvPr>
            <p:ph type="title"/>
          </p:nvPr>
        </p:nvSpPr>
        <p:spPr/>
        <p:txBody>
          <a:bodyPr/>
          <a:lstStyle/>
          <a:p>
            <a:pPr algn="ctr"/>
            <a:r>
              <a:rPr lang="en-US" dirty="0"/>
              <a:t>Responsibilities to Colleagues </a:t>
            </a:r>
          </a:p>
        </p:txBody>
      </p:sp>
      <p:sp>
        <p:nvSpPr>
          <p:cNvPr id="4" name="Rectangle 3">
            <a:extLst>
              <a:ext uri="{FF2B5EF4-FFF2-40B4-BE49-F238E27FC236}">
                <a16:creationId xmlns:a16="http://schemas.microsoft.com/office/drawing/2014/main" id="{47C08AF4-082B-468B-9231-5FBF393BC696}"/>
              </a:ext>
            </a:extLst>
          </p:cNvPr>
          <p:cNvSpPr/>
          <p:nvPr/>
        </p:nvSpPr>
        <p:spPr>
          <a:xfrm>
            <a:off x="1325880" y="2733438"/>
            <a:ext cx="9395460" cy="2585323"/>
          </a:xfrm>
          <a:prstGeom prst="rect">
            <a:avLst/>
          </a:prstGeom>
        </p:spPr>
        <p:txBody>
          <a:bodyPr wrap="square">
            <a:spAutoFit/>
          </a:bodyPr>
          <a:lstStyle/>
          <a:p>
            <a:r>
              <a:rPr lang="en-US" sz="2400" dirty="0"/>
              <a:t>In a caring, cooperative workplace, human dignity is respected, professional satisfaction is promoted, and positive relationships are developed and sustained. Based upon our core values, our primary responsibility to colleagues is to establish and maintain settings and relationships that support productive work and meet professional needs.</a:t>
            </a:r>
          </a:p>
          <a:p>
            <a:endParaRPr lang="en-US" dirty="0"/>
          </a:p>
        </p:txBody>
      </p:sp>
    </p:spTree>
    <p:extLst>
      <p:ext uri="{BB962C8B-B14F-4D97-AF65-F5344CB8AC3E}">
        <p14:creationId xmlns:p14="http://schemas.microsoft.com/office/powerpoint/2010/main" val="2906331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99043-FC84-4F33-B423-756A7AFD32BD}"/>
              </a:ext>
            </a:extLst>
          </p:cNvPr>
          <p:cNvSpPr>
            <a:spLocks noGrp="1"/>
          </p:cNvSpPr>
          <p:nvPr>
            <p:ph type="title"/>
          </p:nvPr>
        </p:nvSpPr>
        <p:spPr>
          <a:xfrm>
            <a:off x="1450770" y="540647"/>
            <a:ext cx="3828676" cy="970450"/>
          </a:xfrm>
        </p:spPr>
        <p:txBody>
          <a:bodyPr/>
          <a:lstStyle/>
          <a:p>
            <a:r>
              <a:rPr lang="en-US" dirty="0"/>
              <a:t>Ideal</a:t>
            </a:r>
          </a:p>
        </p:txBody>
      </p:sp>
      <p:sp>
        <p:nvSpPr>
          <p:cNvPr id="4" name="Rectangle 3">
            <a:extLst>
              <a:ext uri="{FF2B5EF4-FFF2-40B4-BE49-F238E27FC236}">
                <a16:creationId xmlns:a16="http://schemas.microsoft.com/office/drawing/2014/main" id="{652DCE99-0573-4D13-B785-C87590292290}"/>
              </a:ext>
            </a:extLst>
          </p:cNvPr>
          <p:cNvSpPr/>
          <p:nvPr/>
        </p:nvSpPr>
        <p:spPr>
          <a:xfrm>
            <a:off x="841403" y="3445803"/>
            <a:ext cx="4632960" cy="2215991"/>
          </a:xfrm>
          <a:prstGeom prst="rect">
            <a:avLst/>
          </a:prstGeom>
        </p:spPr>
        <p:txBody>
          <a:bodyPr wrap="square">
            <a:spAutoFit/>
          </a:bodyPr>
          <a:lstStyle/>
          <a:p>
            <a:r>
              <a:rPr lang="en-US" sz="2400" b="1" dirty="0">
                <a:solidFill>
                  <a:schemeClr val="bg2"/>
                </a:solidFill>
              </a:rPr>
              <a:t>I-3A.1</a:t>
            </a:r>
            <a:r>
              <a:rPr lang="en-US" sz="2400" dirty="0">
                <a:solidFill>
                  <a:schemeClr val="bg2"/>
                </a:solidFill>
              </a:rPr>
              <a:t>—To establish and maintain relationships of respect trust, confidentiality, collaboration, and cooperation with co-workers.</a:t>
            </a:r>
          </a:p>
          <a:p>
            <a:endParaRPr lang="en-US" dirty="0"/>
          </a:p>
        </p:txBody>
      </p:sp>
      <p:pic>
        <p:nvPicPr>
          <p:cNvPr id="14" name="Picture 13">
            <a:extLst>
              <a:ext uri="{FF2B5EF4-FFF2-40B4-BE49-F238E27FC236}">
                <a16:creationId xmlns:a16="http://schemas.microsoft.com/office/drawing/2014/main" id="{1C750690-CE0B-4A13-ACBC-92C3DA376592}"/>
              </a:ext>
            </a:extLst>
          </p:cNvPr>
          <p:cNvPicPr>
            <a:picLocks noChangeAspect="1"/>
          </p:cNvPicPr>
          <p:nvPr/>
        </p:nvPicPr>
        <p:blipFill>
          <a:blip r:embed="rId3"/>
          <a:stretch>
            <a:fillRect/>
          </a:stretch>
        </p:blipFill>
        <p:spPr>
          <a:xfrm>
            <a:off x="5669280" y="721410"/>
            <a:ext cx="6096000" cy="5486400"/>
          </a:xfrm>
          <a:prstGeom prst="rect">
            <a:avLst/>
          </a:prstGeom>
        </p:spPr>
      </p:pic>
      <p:sp>
        <p:nvSpPr>
          <p:cNvPr id="15" name="Rectangle 14">
            <a:extLst>
              <a:ext uri="{FF2B5EF4-FFF2-40B4-BE49-F238E27FC236}">
                <a16:creationId xmlns:a16="http://schemas.microsoft.com/office/drawing/2014/main" id="{B03CC58C-9BC5-4A03-AEAA-D4C471CABB73}"/>
              </a:ext>
            </a:extLst>
          </p:cNvPr>
          <p:cNvSpPr/>
          <p:nvPr/>
        </p:nvSpPr>
        <p:spPr>
          <a:xfrm>
            <a:off x="841403" y="2427516"/>
            <a:ext cx="4801784" cy="830997"/>
          </a:xfrm>
          <a:prstGeom prst="rect">
            <a:avLst/>
          </a:prstGeom>
        </p:spPr>
        <p:txBody>
          <a:bodyPr wrap="square">
            <a:spAutoFit/>
          </a:bodyPr>
          <a:lstStyle/>
          <a:p>
            <a:pPr lvl="0" defTabSz="914400">
              <a:defRPr/>
            </a:pPr>
            <a:r>
              <a:rPr lang="en-US" sz="2400" dirty="0">
                <a:solidFill>
                  <a:schemeClr val="bg2"/>
                </a:solidFill>
              </a:rPr>
              <a:t>We must abide by the following Ideal: </a:t>
            </a:r>
          </a:p>
        </p:txBody>
      </p:sp>
    </p:spTree>
    <p:extLst>
      <p:ext uri="{BB962C8B-B14F-4D97-AF65-F5344CB8AC3E}">
        <p14:creationId xmlns:p14="http://schemas.microsoft.com/office/powerpoint/2010/main" val="199542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D697B-2F4F-4F16-AA6B-911B26060D8A}"/>
              </a:ext>
            </a:extLst>
          </p:cNvPr>
          <p:cNvSpPr>
            <a:spLocks noGrp="1"/>
          </p:cNvSpPr>
          <p:nvPr>
            <p:ph type="title"/>
          </p:nvPr>
        </p:nvSpPr>
        <p:spPr/>
        <p:txBody>
          <a:bodyPr/>
          <a:lstStyle/>
          <a:p>
            <a:r>
              <a:rPr lang="en-US" dirty="0"/>
              <a:t>Principles </a:t>
            </a:r>
          </a:p>
        </p:txBody>
      </p:sp>
      <p:pic>
        <p:nvPicPr>
          <p:cNvPr id="7" name="Picture 6">
            <a:extLst>
              <a:ext uri="{FF2B5EF4-FFF2-40B4-BE49-F238E27FC236}">
                <a16:creationId xmlns:a16="http://schemas.microsoft.com/office/drawing/2014/main" id="{03CC60F3-6AC5-47BB-9E33-8790859BC38F}"/>
              </a:ext>
            </a:extLst>
          </p:cNvPr>
          <p:cNvPicPr>
            <a:picLocks noChangeAspect="1"/>
          </p:cNvPicPr>
          <p:nvPr/>
        </p:nvPicPr>
        <p:blipFill>
          <a:blip r:embed="rId3"/>
          <a:stretch>
            <a:fillRect/>
          </a:stretch>
        </p:blipFill>
        <p:spPr>
          <a:xfrm>
            <a:off x="1600200" y="1943100"/>
            <a:ext cx="8488680" cy="4914900"/>
          </a:xfrm>
          <a:prstGeom prst="rect">
            <a:avLst/>
          </a:prstGeom>
        </p:spPr>
      </p:pic>
      <p:sp>
        <p:nvSpPr>
          <p:cNvPr id="4" name="Rectangle 3">
            <a:extLst>
              <a:ext uri="{FF2B5EF4-FFF2-40B4-BE49-F238E27FC236}">
                <a16:creationId xmlns:a16="http://schemas.microsoft.com/office/drawing/2014/main" id="{798C480B-83AE-4F5A-BCB9-8F4DADF4235D}"/>
              </a:ext>
            </a:extLst>
          </p:cNvPr>
          <p:cNvSpPr/>
          <p:nvPr/>
        </p:nvSpPr>
        <p:spPr>
          <a:xfrm>
            <a:off x="810000" y="2469146"/>
            <a:ext cx="4790700" cy="3447098"/>
          </a:xfrm>
          <a:prstGeom prst="rect">
            <a:avLst/>
          </a:prstGeom>
        </p:spPr>
        <p:txBody>
          <a:bodyPr wrap="square">
            <a:spAutoFit/>
          </a:bodyPr>
          <a:lstStyle/>
          <a:p>
            <a:endParaRPr lang="en-US" dirty="0"/>
          </a:p>
          <a:p>
            <a:r>
              <a:rPr lang="en-US" sz="2000" b="1" dirty="0"/>
              <a:t>P-3A.2</a:t>
            </a:r>
            <a:r>
              <a:rPr lang="en-US" sz="2000" dirty="0"/>
              <a:t>—When we have concerns about the professional behavior of a co-worker, we shall first let that person know of our concern in a way that shows respect for personal dignity and for the diversity to be found among staff members, and then attempt to resolve the matter collegially and in a confidential manner.</a:t>
            </a:r>
          </a:p>
        </p:txBody>
      </p:sp>
      <p:sp>
        <p:nvSpPr>
          <p:cNvPr id="8" name="Rectangle 7">
            <a:extLst>
              <a:ext uri="{FF2B5EF4-FFF2-40B4-BE49-F238E27FC236}">
                <a16:creationId xmlns:a16="http://schemas.microsoft.com/office/drawing/2014/main" id="{6A10BD69-954E-49A6-A7EE-9FD3DE8BCB78}"/>
              </a:ext>
            </a:extLst>
          </p:cNvPr>
          <p:cNvSpPr/>
          <p:nvPr/>
        </p:nvSpPr>
        <p:spPr>
          <a:xfrm>
            <a:off x="6543298" y="2915422"/>
            <a:ext cx="4838700" cy="2554545"/>
          </a:xfrm>
          <a:prstGeom prst="rect">
            <a:avLst/>
          </a:prstGeom>
        </p:spPr>
        <p:txBody>
          <a:bodyPr wrap="square">
            <a:spAutoFit/>
          </a:bodyPr>
          <a:lstStyle/>
          <a:p>
            <a:r>
              <a:rPr lang="en-US" sz="2000" b="1" dirty="0"/>
              <a:t>P-3A.3</a:t>
            </a:r>
            <a:r>
              <a:rPr lang="en-US" sz="2000" dirty="0"/>
              <a:t>—We shall exercise care in expressing views regarding the personal attributes or professional conduct of co-workers. Statements should be based on firsthand knowledge, not hearsay, and relevant to the interests of children and programs.</a:t>
            </a:r>
          </a:p>
        </p:txBody>
      </p:sp>
    </p:spTree>
    <p:extLst>
      <p:ext uri="{BB962C8B-B14F-4D97-AF65-F5344CB8AC3E}">
        <p14:creationId xmlns:p14="http://schemas.microsoft.com/office/powerpoint/2010/main" val="3357930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7756146-1071-4AB6-B4C1-1227F8CE7520}"/>
              </a:ext>
            </a:extLst>
          </p:cNvPr>
          <p:cNvSpPr>
            <a:spLocks noGrp="1"/>
          </p:cNvSpPr>
          <p:nvPr>
            <p:ph type="title"/>
          </p:nvPr>
        </p:nvSpPr>
        <p:spPr>
          <a:xfrm>
            <a:off x="809625" y="676275"/>
            <a:ext cx="10572750" cy="969963"/>
          </a:xfrm>
        </p:spPr>
        <p:txBody>
          <a:bodyPr/>
          <a:lstStyle/>
          <a:p>
            <a:pPr algn="ctr"/>
            <a:r>
              <a:rPr lang="en-US" dirty="0"/>
              <a:t>What Kind of  Communicator are you? Take the Quiz  </a:t>
            </a:r>
          </a:p>
        </p:txBody>
      </p:sp>
      <p:pic>
        <p:nvPicPr>
          <p:cNvPr id="16" name="Picture 15">
            <a:hlinkClick r:id="rId3"/>
            <a:extLst>
              <a:ext uri="{FF2B5EF4-FFF2-40B4-BE49-F238E27FC236}">
                <a16:creationId xmlns:a16="http://schemas.microsoft.com/office/drawing/2014/main" id="{972DDFFB-80F1-4C7E-85BF-FA752DCC6D80}"/>
              </a:ext>
            </a:extLst>
          </p:cNvPr>
          <p:cNvPicPr>
            <a:picLocks noChangeAspect="1"/>
          </p:cNvPicPr>
          <p:nvPr/>
        </p:nvPicPr>
        <p:blipFill>
          <a:blip r:embed="rId4">
            <a:clrChange>
              <a:clrFrom>
                <a:srgbClr val="FFFFFF"/>
              </a:clrFrom>
              <a:clrTo>
                <a:srgbClr val="FFFFFF">
                  <a:alpha val="0"/>
                </a:srgbClr>
              </a:clrTo>
            </a:clrChange>
            <a:extLst>
              <a:ext uri="{837473B0-CC2E-450A-ABE3-18F120FF3D39}">
                <a1611:picAttrSrcUrl xmlns:a1611="http://schemas.microsoft.com/office/drawing/2016/11/main" r:id="rId5"/>
              </a:ext>
            </a:extLst>
          </a:blip>
          <a:stretch>
            <a:fillRect/>
          </a:stretch>
        </p:blipFill>
        <p:spPr>
          <a:xfrm>
            <a:off x="2506503" y="3429000"/>
            <a:ext cx="7178993" cy="1687520"/>
          </a:xfrm>
          <a:prstGeom prst="rect">
            <a:avLst/>
          </a:prstGeom>
        </p:spPr>
      </p:pic>
    </p:spTree>
    <p:extLst>
      <p:ext uri="{BB962C8B-B14F-4D97-AF65-F5344CB8AC3E}">
        <p14:creationId xmlns:p14="http://schemas.microsoft.com/office/powerpoint/2010/main" val="1025146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1">
            <a:extLst>
              <a:ext uri="{FF2B5EF4-FFF2-40B4-BE49-F238E27FC236}">
                <a16:creationId xmlns:a16="http://schemas.microsoft.com/office/drawing/2014/main" id="{5940F547-7206-4401-94FB-F8421915D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79881BEC-C4CB-4675-A3FB-211CD097C276}"/>
              </a:ext>
            </a:extLst>
          </p:cNvPr>
          <p:cNvPicPr>
            <a:picLocks noChangeAspect="1"/>
          </p:cNvPicPr>
          <p:nvPr/>
        </p:nvPicPr>
        <p:blipFill rotWithShape="1">
          <a:blip r:embed="rId3">
            <a:alphaModFix amt="40000"/>
          </a:blip>
          <a:srcRect t="7755" b="12740"/>
          <a:stretch/>
        </p:blipFill>
        <p:spPr>
          <a:xfrm>
            <a:off x="20" y="0"/>
            <a:ext cx="12191980" cy="6857990"/>
          </a:xfrm>
          <a:prstGeom prst="rect">
            <a:avLst/>
          </a:prstGeom>
        </p:spPr>
      </p:pic>
      <p:sp>
        <p:nvSpPr>
          <p:cNvPr id="2" name="Title 1">
            <a:extLst>
              <a:ext uri="{FF2B5EF4-FFF2-40B4-BE49-F238E27FC236}">
                <a16:creationId xmlns:a16="http://schemas.microsoft.com/office/drawing/2014/main" id="{69E40C92-D57B-499F-B008-91D9069951FF}"/>
              </a:ext>
            </a:extLst>
          </p:cNvPr>
          <p:cNvSpPr>
            <a:spLocks noGrp="1"/>
          </p:cNvSpPr>
          <p:nvPr>
            <p:ph type="title"/>
          </p:nvPr>
        </p:nvSpPr>
        <p:spPr>
          <a:xfrm>
            <a:off x="953436" y="2943770"/>
            <a:ext cx="10571998" cy="970450"/>
          </a:xfrm>
        </p:spPr>
        <p:txBody>
          <a:bodyPr>
            <a:normAutofit/>
          </a:bodyPr>
          <a:lstStyle/>
          <a:p>
            <a:r>
              <a:rPr lang="en-US" dirty="0"/>
              <a:t>Responsibilities to Community and Society </a:t>
            </a:r>
          </a:p>
        </p:txBody>
      </p:sp>
    </p:spTree>
    <p:extLst>
      <p:ext uri="{BB962C8B-B14F-4D97-AF65-F5344CB8AC3E}">
        <p14:creationId xmlns:p14="http://schemas.microsoft.com/office/powerpoint/2010/main" val="150771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BE25B-A702-4579-95B7-CB520D4AA859}"/>
              </a:ext>
            </a:extLst>
          </p:cNvPr>
          <p:cNvSpPr>
            <a:spLocks noGrp="1"/>
          </p:cNvSpPr>
          <p:nvPr>
            <p:ph type="title"/>
          </p:nvPr>
        </p:nvSpPr>
        <p:spPr>
          <a:xfrm>
            <a:off x="810001" y="675788"/>
            <a:ext cx="10571998" cy="970450"/>
          </a:xfrm>
        </p:spPr>
        <p:txBody>
          <a:bodyPr/>
          <a:lstStyle/>
          <a:p>
            <a:r>
              <a:rPr lang="en-US" dirty="0"/>
              <a:t>Responsibilities to Community and Society </a:t>
            </a:r>
          </a:p>
        </p:txBody>
      </p:sp>
      <p:sp>
        <p:nvSpPr>
          <p:cNvPr id="4" name="Rectangle 3">
            <a:extLst>
              <a:ext uri="{FF2B5EF4-FFF2-40B4-BE49-F238E27FC236}">
                <a16:creationId xmlns:a16="http://schemas.microsoft.com/office/drawing/2014/main" id="{245B799E-47D8-418E-9B75-6885C8C8E73C}"/>
              </a:ext>
            </a:extLst>
          </p:cNvPr>
          <p:cNvSpPr/>
          <p:nvPr/>
        </p:nvSpPr>
        <p:spPr>
          <a:xfrm>
            <a:off x="1577340" y="2714982"/>
            <a:ext cx="9189720" cy="3108543"/>
          </a:xfrm>
          <a:prstGeom prst="rect">
            <a:avLst/>
          </a:prstGeom>
        </p:spPr>
        <p:txBody>
          <a:bodyPr wrap="square">
            <a:spAutoFit/>
          </a:bodyPr>
          <a:lstStyle/>
          <a:p>
            <a:endParaRPr lang="en-US" dirty="0"/>
          </a:p>
          <a:p>
            <a:r>
              <a:rPr lang="en-US" sz="2000" dirty="0"/>
              <a:t>Early childhood programs operate within the context of their immediate community made up of families and other institutions concerned with children’s welfare. Our responsibilities to the community are to provide programs that meet the diverse needs of families, to cooperate with agencies and professions that share the responsibility for children, to assist families in gaining access to those agencies and allied professionals, and to assist in the development of community programs that are needed but not currently available.</a:t>
            </a:r>
          </a:p>
          <a:p>
            <a:endParaRPr lang="en-US" dirty="0"/>
          </a:p>
        </p:txBody>
      </p:sp>
    </p:spTree>
    <p:extLst>
      <p:ext uri="{BB962C8B-B14F-4D97-AF65-F5344CB8AC3E}">
        <p14:creationId xmlns:p14="http://schemas.microsoft.com/office/powerpoint/2010/main" val="2368883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7ABEC6-7788-496B-8A0A-1D0CE93E6CE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 y="0"/>
            <a:ext cx="12191999" cy="6858000"/>
          </a:xfrm>
          <a:prstGeom prst="rect">
            <a:avLst/>
          </a:prstGeom>
        </p:spPr>
      </p:pic>
      <p:sp>
        <p:nvSpPr>
          <p:cNvPr id="3" name="Content Placeholder 2">
            <a:extLst>
              <a:ext uri="{FF2B5EF4-FFF2-40B4-BE49-F238E27FC236}">
                <a16:creationId xmlns:a16="http://schemas.microsoft.com/office/drawing/2014/main" id="{3463E752-9FB1-4A84-8443-DF0CF8411E78}"/>
              </a:ext>
            </a:extLst>
          </p:cNvPr>
          <p:cNvSpPr>
            <a:spLocks noGrp="1"/>
          </p:cNvSpPr>
          <p:nvPr>
            <p:ph idx="1"/>
          </p:nvPr>
        </p:nvSpPr>
        <p:spPr>
          <a:xfrm>
            <a:off x="269759" y="44843"/>
            <a:ext cx="4804848" cy="3636511"/>
          </a:xfrm>
        </p:spPr>
        <p:txBody>
          <a:bodyPr>
            <a:normAutofit/>
          </a:bodyPr>
          <a:lstStyle/>
          <a:p>
            <a:pPr marL="0" lvl="0" indent="0" defTabSz="914400">
              <a:spcBef>
                <a:spcPts val="0"/>
              </a:spcBef>
              <a:spcAft>
                <a:spcPts val="0"/>
              </a:spcAft>
              <a:buClrTx/>
              <a:buNone/>
              <a:defRPr/>
            </a:pPr>
            <a:r>
              <a:rPr lang="en-US" sz="4000" b="1" dirty="0">
                <a:solidFill>
                  <a:schemeClr val="accent1"/>
                </a:solidFill>
              </a:rPr>
              <a:t>Ideal</a:t>
            </a:r>
          </a:p>
          <a:p>
            <a:pPr marL="0" lvl="0" indent="0" defTabSz="914400">
              <a:spcBef>
                <a:spcPts val="0"/>
              </a:spcBef>
              <a:spcAft>
                <a:spcPts val="0"/>
              </a:spcAft>
              <a:buClrTx/>
              <a:buNone/>
              <a:defRPr/>
            </a:pPr>
            <a:endParaRPr lang="en-US" dirty="0">
              <a:solidFill>
                <a:schemeClr val="bg2"/>
              </a:solidFill>
            </a:endParaRPr>
          </a:p>
          <a:p>
            <a:pPr marL="0" lvl="0" indent="0" defTabSz="914400">
              <a:spcBef>
                <a:spcPts val="0"/>
              </a:spcBef>
              <a:spcAft>
                <a:spcPts val="0"/>
              </a:spcAft>
              <a:buClrTx/>
              <a:buNone/>
              <a:defRPr/>
            </a:pPr>
            <a:r>
              <a:rPr lang="en-US" dirty="0">
                <a:solidFill>
                  <a:schemeClr val="bg2"/>
                </a:solidFill>
              </a:rPr>
              <a:t>We must abide by the following Ideals: </a:t>
            </a:r>
          </a:p>
          <a:p>
            <a:pPr marL="0" lvl="0" indent="0" defTabSz="914400">
              <a:spcBef>
                <a:spcPts val="0"/>
              </a:spcBef>
              <a:spcAft>
                <a:spcPts val="0"/>
              </a:spcAft>
              <a:buClrTx/>
              <a:buNone/>
              <a:defRPr/>
            </a:pPr>
            <a:endParaRPr lang="en-US" dirty="0">
              <a:solidFill>
                <a:schemeClr val="bg2"/>
              </a:solidFill>
            </a:endParaRPr>
          </a:p>
          <a:p>
            <a:pPr marL="0" indent="0">
              <a:buNone/>
            </a:pPr>
            <a:r>
              <a:rPr lang="en-US" b="1" dirty="0">
                <a:solidFill>
                  <a:schemeClr val="bg2"/>
                </a:solidFill>
              </a:rPr>
              <a:t>I-4.4</a:t>
            </a:r>
            <a:r>
              <a:rPr lang="en-US" dirty="0">
                <a:solidFill>
                  <a:schemeClr val="bg2"/>
                </a:solidFill>
              </a:rPr>
              <a:t>—To work through education, research, and advocacy toward a society in which all young children have access to high-quality early care and education programs.</a:t>
            </a:r>
          </a:p>
          <a:p>
            <a:pPr marL="0" indent="0">
              <a:buNone/>
            </a:pPr>
            <a:endParaRPr lang="en-US" dirty="0"/>
          </a:p>
        </p:txBody>
      </p:sp>
    </p:spTree>
    <p:extLst>
      <p:ext uri="{BB962C8B-B14F-4D97-AF65-F5344CB8AC3E}">
        <p14:creationId xmlns:p14="http://schemas.microsoft.com/office/powerpoint/2010/main" val="3914782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5F53A-1789-45E8-9236-97CCA823CD87}"/>
              </a:ext>
            </a:extLst>
          </p:cNvPr>
          <p:cNvSpPr>
            <a:spLocks noGrp="1"/>
          </p:cNvSpPr>
          <p:nvPr>
            <p:ph type="title"/>
          </p:nvPr>
        </p:nvSpPr>
        <p:spPr/>
        <p:txBody>
          <a:bodyPr/>
          <a:lstStyle/>
          <a:p>
            <a:r>
              <a:rPr lang="en-US" dirty="0"/>
              <a:t>Principles </a:t>
            </a:r>
          </a:p>
        </p:txBody>
      </p:sp>
      <p:sp>
        <p:nvSpPr>
          <p:cNvPr id="3" name="Content Placeholder 2">
            <a:extLst>
              <a:ext uri="{FF2B5EF4-FFF2-40B4-BE49-F238E27FC236}">
                <a16:creationId xmlns:a16="http://schemas.microsoft.com/office/drawing/2014/main" id="{09654960-723D-4E56-A4D0-190D0CCC3E3E}"/>
              </a:ext>
            </a:extLst>
          </p:cNvPr>
          <p:cNvSpPr>
            <a:spLocks noGrp="1"/>
          </p:cNvSpPr>
          <p:nvPr>
            <p:ph idx="1"/>
          </p:nvPr>
        </p:nvSpPr>
        <p:spPr>
          <a:xfrm>
            <a:off x="593582" y="1875550"/>
            <a:ext cx="4127760" cy="3636511"/>
          </a:xfrm>
        </p:spPr>
        <p:txBody>
          <a:bodyPr/>
          <a:lstStyle/>
          <a:p>
            <a:pPr marL="0" indent="0">
              <a:buNone/>
            </a:pPr>
            <a:r>
              <a:rPr lang="en-US" sz="2000" b="1" dirty="0"/>
              <a:t>P-4.1</a:t>
            </a:r>
            <a:r>
              <a:rPr lang="en-US" sz="2000" dirty="0"/>
              <a:t>—We shall communicate openly and truthfully about the nature and extent of services that we provide.</a:t>
            </a:r>
            <a:endParaRPr lang="en-US" sz="2000" b="1" dirty="0"/>
          </a:p>
          <a:p>
            <a:endParaRPr lang="en-US" b="1" dirty="0"/>
          </a:p>
          <a:p>
            <a:endParaRPr lang="en-US" dirty="0"/>
          </a:p>
        </p:txBody>
      </p:sp>
      <p:sp>
        <p:nvSpPr>
          <p:cNvPr id="4" name="Rectangle 3">
            <a:extLst>
              <a:ext uri="{FF2B5EF4-FFF2-40B4-BE49-F238E27FC236}">
                <a16:creationId xmlns:a16="http://schemas.microsoft.com/office/drawing/2014/main" id="{B6C11ED9-F0DE-4533-B072-7092E8DE6C6F}"/>
              </a:ext>
            </a:extLst>
          </p:cNvPr>
          <p:cNvSpPr/>
          <p:nvPr/>
        </p:nvSpPr>
        <p:spPr>
          <a:xfrm>
            <a:off x="593582" y="4320208"/>
            <a:ext cx="5069582" cy="1631216"/>
          </a:xfrm>
          <a:prstGeom prst="rect">
            <a:avLst/>
          </a:prstGeom>
        </p:spPr>
        <p:txBody>
          <a:bodyPr wrap="square">
            <a:spAutoFit/>
          </a:bodyPr>
          <a:lstStyle/>
          <a:p>
            <a:r>
              <a:rPr lang="en-US" sz="2000" b="1" dirty="0"/>
              <a:t>P-4.6</a:t>
            </a:r>
            <a:r>
              <a:rPr lang="en-US" sz="2000" dirty="0"/>
              <a:t>—We shall be familiar with laws and regulations that serve to protect the children in our programs and be vigilant in ensuring that these laws and regulations are followed.</a:t>
            </a:r>
          </a:p>
        </p:txBody>
      </p:sp>
      <p:pic>
        <p:nvPicPr>
          <p:cNvPr id="8" name="Picture 7">
            <a:extLst>
              <a:ext uri="{FF2B5EF4-FFF2-40B4-BE49-F238E27FC236}">
                <a16:creationId xmlns:a16="http://schemas.microsoft.com/office/drawing/2014/main" id="{D63D8371-5223-40A1-B088-820B8425A48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249567" y="1875550"/>
            <a:ext cx="5942433" cy="4982450"/>
          </a:xfrm>
          <a:prstGeom prst="rect">
            <a:avLst/>
          </a:prstGeom>
        </p:spPr>
      </p:pic>
    </p:spTree>
    <p:extLst>
      <p:ext uri="{BB962C8B-B14F-4D97-AF65-F5344CB8AC3E}">
        <p14:creationId xmlns:p14="http://schemas.microsoft.com/office/powerpoint/2010/main" val="1851240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6">
            <a:extLst>
              <a:ext uri="{FF2B5EF4-FFF2-40B4-BE49-F238E27FC236}">
                <a16:creationId xmlns:a16="http://schemas.microsoft.com/office/drawing/2014/main" id="{E5A10C92-5805-4C39-9BF6-507F3B9661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5" name="Rectangle 11">
            <a:extLst>
              <a:ext uri="{FF2B5EF4-FFF2-40B4-BE49-F238E27FC236}">
                <a16:creationId xmlns:a16="http://schemas.microsoft.com/office/drawing/2014/main" id="{54047A07-72EC-41BC-A55F-C264F639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B438BAE-7E26-465D-AC10-497FD1B2CCA6}"/>
              </a:ext>
            </a:extLst>
          </p:cNvPr>
          <p:cNvPicPr>
            <a:picLocks noChangeAspect="1"/>
          </p:cNvPicPr>
          <p:nvPr/>
        </p:nvPicPr>
        <p:blipFill rotWithShape="1">
          <a:blip r:embed="rId3">
            <a:alphaModFix/>
            <a:extLst>
              <a:ext uri="{BEBA8EAE-BF5A-486C-A8C5-ECC9F3942E4B}">
                <a14:imgProps xmlns:a14="http://schemas.microsoft.com/office/drawing/2010/main">
                  <a14:imgLayer r:embed="rId4">
                    <a14:imgEffect>
                      <a14:saturation sat="66000"/>
                    </a14:imgEffect>
                  </a14:imgLayer>
                </a14:imgProps>
              </a:ext>
            </a:extLst>
          </a:blip>
          <a:srcRect t="2993" b="9798"/>
          <a:stretch/>
        </p:blipFill>
        <p:spPr>
          <a:xfrm>
            <a:off x="21" y="11"/>
            <a:ext cx="12191979" cy="6857989"/>
          </a:xfrm>
          <a:prstGeom prst="rect">
            <a:avLst/>
          </a:prstGeom>
        </p:spPr>
      </p:pic>
      <p:sp>
        <p:nvSpPr>
          <p:cNvPr id="6" name="Rectangle 5">
            <a:extLst>
              <a:ext uri="{FF2B5EF4-FFF2-40B4-BE49-F238E27FC236}">
                <a16:creationId xmlns:a16="http://schemas.microsoft.com/office/drawing/2014/main" id="{1B77AA7A-A022-412F-93CD-F5A75B5FFE6B}"/>
              </a:ext>
            </a:extLst>
          </p:cNvPr>
          <p:cNvSpPr/>
          <p:nvPr/>
        </p:nvSpPr>
        <p:spPr>
          <a:xfrm>
            <a:off x="1541929" y="1013687"/>
            <a:ext cx="5271247" cy="3170099"/>
          </a:xfrm>
          <a:prstGeom prst="rect">
            <a:avLst/>
          </a:prstGeom>
        </p:spPr>
        <p:txBody>
          <a:bodyPr wrap="square">
            <a:spAutoFit/>
          </a:bodyPr>
          <a:lstStyle/>
          <a:p>
            <a:r>
              <a:rPr lang="en-US" sz="4000" dirty="0">
                <a:solidFill>
                  <a:schemeClr val="bg2"/>
                </a:solidFill>
              </a:rPr>
              <a:t>Have you ever wondered why a code of ethical conduct is needed?</a:t>
            </a:r>
          </a:p>
          <a:p>
            <a:r>
              <a:rPr lang="en-US" sz="4000" dirty="0">
                <a:solidFill>
                  <a:schemeClr val="bg2"/>
                </a:solidFill>
              </a:rPr>
              <a:t>Let’s take a  look…</a:t>
            </a:r>
            <a:endParaRPr lang="en-US" sz="4000" dirty="0"/>
          </a:p>
        </p:txBody>
      </p:sp>
    </p:spTree>
    <p:extLst>
      <p:ext uri="{BB962C8B-B14F-4D97-AF65-F5344CB8AC3E}">
        <p14:creationId xmlns:p14="http://schemas.microsoft.com/office/powerpoint/2010/main" val="70505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68CCD-0703-447A-8746-F969B2FD87C5}"/>
              </a:ext>
            </a:extLst>
          </p:cNvPr>
          <p:cNvSpPr>
            <a:spLocks noGrp="1"/>
          </p:cNvSpPr>
          <p:nvPr>
            <p:ph type="title"/>
          </p:nvPr>
        </p:nvSpPr>
        <p:spPr>
          <a:xfrm>
            <a:off x="810001" y="1986742"/>
            <a:ext cx="10571998" cy="4382511"/>
          </a:xfrm>
        </p:spPr>
        <p:txBody>
          <a:bodyPr/>
          <a:lstStyle/>
          <a:p>
            <a:r>
              <a:rPr lang="en-US" sz="3200" dirty="0"/>
              <a:t>NAEYC’s Code of Ethical Conduct should be used as an active guide for how we interact with children, families, colleagues and the community. This training has only touched on a small portion of the code, as an illustration of how it can be used. As we lead the early childhood community, remember: </a:t>
            </a:r>
            <a:br>
              <a:rPr lang="en-US" dirty="0"/>
            </a:br>
            <a:endParaRPr lang="en-US" dirty="0"/>
          </a:p>
        </p:txBody>
      </p:sp>
      <p:sp>
        <p:nvSpPr>
          <p:cNvPr id="3" name="Title 1">
            <a:extLst>
              <a:ext uri="{FF2B5EF4-FFF2-40B4-BE49-F238E27FC236}">
                <a16:creationId xmlns:a16="http://schemas.microsoft.com/office/drawing/2014/main" id="{AD5E6FDB-9223-4F00-8A39-46047940AF22}"/>
              </a:ext>
            </a:extLst>
          </p:cNvPr>
          <p:cNvSpPr txBox="1">
            <a:spLocks/>
          </p:cNvSpPr>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In Conclusion </a:t>
            </a:r>
          </a:p>
        </p:txBody>
      </p:sp>
    </p:spTree>
    <p:extLst>
      <p:ext uri="{BB962C8B-B14F-4D97-AF65-F5344CB8AC3E}">
        <p14:creationId xmlns:p14="http://schemas.microsoft.com/office/powerpoint/2010/main" val="517432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FCB65D-92A2-46A8-8D99-55F48203BBF9}"/>
              </a:ext>
            </a:extLst>
          </p:cNvPr>
          <p:cNvSpPr/>
          <p:nvPr/>
        </p:nvSpPr>
        <p:spPr>
          <a:xfrm>
            <a:off x="2982907" y="2442478"/>
            <a:ext cx="6896746" cy="2677656"/>
          </a:xfrm>
          <a:prstGeom prst="rect">
            <a:avLst/>
          </a:prstGeom>
        </p:spPr>
        <p:txBody>
          <a:bodyPr wrap="square">
            <a:spAutoFit/>
          </a:bodyPr>
          <a:lstStyle/>
          <a:p>
            <a:r>
              <a:rPr lang="en-US" sz="2400" dirty="0">
                <a:latin typeface="Century Gothic" panose="020B0502020202020204" pitchFamily="34" charset="0"/>
              </a:rPr>
              <a:t>You have brains in your head. You have feet in your shoes. You can steer yourself any direction you choose. You're on your own. And you know what you know. And YOU are the one who'll decide where to go.” </a:t>
            </a:r>
          </a:p>
          <a:p>
            <a:endParaRPr lang="en-US" sz="2400" dirty="0">
              <a:latin typeface="Century Gothic" panose="020B0502020202020204" pitchFamily="34" charset="0"/>
            </a:endParaRPr>
          </a:p>
          <a:p>
            <a:r>
              <a:rPr lang="en-US" sz="2400" dirty="0">
                <a:latin typeface="Century Gothic" panose="020B0502020202020204" pitchFamily="34" charset="0"/>
              </a:rPr>
              <a:t>― Dr. Seuss, </a:t>
            </a:r>
            <a:r>
              <a:rPr lang="en-US" sz="2400" i="1" dirty="0">
                <a:latin typeface="Century Gothic" panose="020B0502020202020204" pitchFamily="34" charset="0"/>
              </a:rPr>
              <a:t>Oh, the Places You'll Go! </a:t>
            </a:r>
            <a:endParaRPr lang="en-US" sz="2400" dirty="0">
              <a:latin typeface="Century Gothic" panose="020B0502020202020204" pitchFamily="34" charset="0"/>
            </a:endParaRPr>
          </a:p>
        </p:txBody>
      </p:sp>
      <p:pic>
        <p:nvPicPr>
          <p:cNvPr id="4" name="Picture 3">
            <a:extLst>
              <a:ext uri="{FF2B5EF4-FFF2-40B4-BE49-F238E27FC236}">
                <a16:creationId xmlns:a16="http://schemas.microsoft.com/office/drawing/2014/main" id="{992FEB7E-2F31-4601-ADAF-6DC5D8A680D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73650" y="0"/>
            <a:ext cx="4046228" cy="6734569"/>
          </a:xfrm>
          <a:prstGeom prst="rect">
            <a:avLst/>
          </a:prstGeom>
        </p:spPr>
      </p:pic>
    </p:spTree>
    <p:extLst>
      <p:ext uri="{BB962C8B-B14F-4D97-AF65-F5344CB8AC3E}">
        <p14:creationId xmlns:p14="http://schemas.microsoft.com/office/powerpoint/2010/main" val="227866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style.rotation</p:attrName>
                                        </p:attrNameLst>
                                      </p:cBhvr>
                                      <p:tavLst>
                                        <p:tav tm="0">
                                          <p:val>
                                            <p:fltVal val="90"/>
                                          </p:val>
                                        </p:tav>
                                        <p:tav tm="100000">
                                          <p:val>
                                            <p:fltVal val="0"/>
                                          </p:val>
                                        </p:tav>
                                      </p:tavLst>
                                    </p:anim>
                                    <p:animEffect transition="in" filter="fade">
                                      <p:cBhvr>
                                        <p:cTn id="2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Freeform 6">
            <a:extLst>
              <a:ext uri="{FF2B5EF4-FFF2-40B4-BE49-F238E27FC236}">
                <a16:creationId xmlns:a16="http://schemas.microsoft.com/office/drawing/2014/main" id="{E7597382-59B5-427B-9E49-55383F0A5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6229804"/>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1" name="Rounded Rectangle 16">
            <a:extLst>
              <a:ext uri="{FF2B5EF4-FFF2-40B4-BE49-F238E27FC236}">
                <a16:creationId xmlns:a16="http://schemas.microsoft.com/office/drawing/2014/main" id="{26471DC7-FA6E-40EF-A167-93BB0BCE1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6"/>
            <a:ext cx="10905066" cy="4592561"/>
          </a:xfrm>
          <a:prstGeom prst="roundRect">
            <a:avLst>
              <a:gd name="adj" fmla="val 3513"/>
            </a:avLst>
          </a:prstGeom>
          <a:solidFill>
            <a:schemeClr val="tx1"/>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3"/>
            <a:extLst>
              <a:ext uri="{FF2B5EF4-FFF2-40B4-BE49-F238E27FC236}">
                <a16:creationId xmlns:a16="http://schemas.microsoft.com/office/drawing/2014/main" id="{E75B0F1F-288B-482F-A1F0-1DB02E09FDA2}"/>
              </a:ext>
            </a:extLst>
          </p:cNvPr>
          <p:cNvPicPr>
            <a:picLocks noChangeAspect="1"/>
          </p:cNvPicPr>
          <p:nvPr/>
        </p:nvPicPr>
        <p:blipFill>
          <a:blip r:embed="rId4">
            <a:clrChange>
              <a:clrFrom>
                <a:srgbClr val="FFFFFF"/>
              </a:clrFrom>
              <a:clrTo>
                <a:srgbClr val="FFFFFF">
                  <a:alpha val="0"/>
                </a:srgbClr>
              </a:clrTo>
            </a:clrChange>
            <a:extLst>
              <a:ext uri="{837473B0-CC2E-450A-ABE3-18F120FF3D39}">
                <a1611:picAttrSrcUrl xmlns:a1611="http://schemas.microsoft.com/office/drawing/2016/11/main" r:id="rId5"/>
              </a:ext>
            </a:extLst>
          </a:blip>
          <a:stretch>
            <a:fillRect/>
          </a:stretch>
        </p:blipFill>
        <p:spPr>
          <a:xfrm>
            <a:off x="3340608" y="1362456"/>
            <a:ext cx="5510784" cy="4133088"/>
          </a:xfrm>
          <a:prstGeom prst="rect">
            <a:avLst/>
          </a:prstGeom>
        </p:spPr>
      </p:pic>
      <p:sp>
        <p:nvSpPr>
          <p:cNvPr id="8" name="TextBox 7">
            <a:extLst>
              <a:ext uri="{FF2B5EF4-FFF2-40B4-BE49-F238E27FC236}">
                <a16:creationId xmlns:a16="http://schemas.microsoft.com/office/drawing/2014/main" id="{6EC442A7-C8BF-4199-80FB-24A1D8C8750C}"/>
              </a:ext>
            </a:extLst>
          </p:cNvPr>
          <p:cNvSpPr txBox="1"/>
          <p:nvPr/>
        </p:nvSpPr>
        <p:spPr>
          <a:xfrm>
            <a:off x="2156122" y="1006539"/>
            <a:ext cx="9392412" cy="369332"/>
          </a:xfrm>
          <a:prstGeom prst="rect">
            <a:avLst/>
          </a:prstGeom>
          <a:noFill/>
        </p:spPr>
        <p:txBody>
          <a:bodyPr wrap="square" rtlCol="0">
            <a:spAutoFit/>
          </a:bodyPr>
          <a:lstStyle/>
          <a:p>
            <a:r>
              <a:rPr lang="en-US" dirty="0">
                <a:solidFill>
                  <a:schemeClr val="bg2"/>
                </a:solidFill>
              </a:rPr>
              <a:t>For more information on the NAEYC Code of Ethical Conduct Click Below:  </a:t>
            </a:r>
            <a:endParaRPr lang="en-US" dirty="0"/>
          </a:p>
        </p:txBody>
      </p:sp>
    </p:spTree>
    <p:extLst>
      <p:ext uri="{BB962C8B-B14F-4D97-AF65-F5344CB8AC3E}">
        <p14:creationId xmlns:p14="http://schemas.microsoft.com/office/powerpoint/2010/main" val="806350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Code of Conduct and Ethics for Employees | Knowledgecity.com">
            <a:hlinkClick r:id="" action="ppaction://media"/>
            <a:extLst>
              <a:ext uri="{FF2B5EF4-FFF2-40B4-BE49-F238E27FC236}">
                <a16:creationId xmlns:a16="http://schemas.microsoft.com/office/drawing/2014/main" id="{9F1AC208-37B4-45E1-B86E-881F0A68BA63}"/>
              </a:ext>
            </a:extLst>
          </p:cNvPr>
          <p:cNvPicPr>
            <a:picLocks noGrp="1" noRot="1" noChangeAspect="1"/>
          </p:cNvPicPr>
          <p:nvPr>
            <p:ph idx="1"/>
            <a:videoFile r:link="rId1"/>
          </p:nvPr>
        </p:nvPicPr>
        <p:blipFill>
          <a:blip r:embed="rId4"/>
          <a:stretch>
            <a:fillRect/>
          </a:stretch>
        </p:blipFill>
        <p:spPr>
          <a:xfrm>
            <a:off x="0" y="-1"/>
            <a:ext cx="12192000" cy="6858001"/>
          </a:xfrm>
          <a:prstGeom prst="rect">
            <a:avLst/>
          </a:prstGeom>
        </p:spPr>
      </p:pic>
    </p:spTree>
    <p:extLst>
      <p:ext uri="{BB962C8B-B14F-4D97-AF65-F5344CB8AC3E}">
        <p14:creationId xmlns:p14="http://schemas.microsoft.com/office/powerpoint/2010/main" val="384430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DB46-E1B9-452C-9BC8-3B11FF6ADD7A}"/>
              </a:ext>
            </a:extLst>
          </p:cNvPr>
          <p:cNvSpPr>
            <a:spLocks noGrp="1"/>
          </p:cNvSpPr>
          <p:nvPr>
            <p:ph type="title"/>
          </p:nvPr>
        </p:nvSpPr>
        <p:spPr/>
        <p:txBody>
          <a:bodyPr/>
          <a:lstStyle/>
          <a:p>
            <a:r>
              <a:rPr lang="en-US" dirty="0"/>
              <a:t>Definitions </a:t>
            </a:r>
          </a:p>
        </p:txBody>
      </p:sp>
      <p:sp>
        <p:nvSpPr>
          <p:cNvPr id="3" name="Content Placeholder 2">
            <a:extLst>
              <a:ext uri="{FF2B5EF4-FFF2-40B4-BE49-F238E27FC236}">
                <a16:creationId xmlns:a16="http://schemas.microsoft.com/office/drawing/2014/main" id="{D5BEB9D6-14DB-4C8E-B7CD-628E046F0A76}"/>
              </a:ext>
            </a:extLst>
          </p:cNvPr>
          <p:cNvSpPr>
            <a:spLocks noGrp="1"/>
          </p:cNvSpPr>
          <p:nvPr>
            <p:ph idx="1"/>
          </p:nvPr>
        </p:nvSpPr>
        <p:spPr>
          <a:xfrm>
            <a:off x="810000" y="2493854"/>
            <a:ext cx="10554574" cy="3636511"/>
          </a:xfrm>
        </p:spPr>
        <p:txBody>
          <a:bodyPr>
            <a:normAutofit/>
          </a:bodyPr>
          <a:lstStyle/>
          <a:p>
            <a:r>
              <a:rPr lang="en-US" sz="2000" b="1" dirty="0"/>
              <a:t>Ideals</a:t>
            </a:r>
            <a:r>
              <a:rPr lang="en-US" sz="2000" dirty="0"/>
              <a:t> – are goals of the professional to the targeted group</a:t>
            </a:r>
          </a:p>
          <a:p>
            <a:r>
              <a:rPr lang="en-US" sz="2000" b="1" dirty="0"/>
              <a:t>Principles</a:t>
            </a:r>
            <a:r>
              <a:rPr lang="en-US" sz="2000" dirty="0"/>
              <a:t> – How goals might be accomplished and what type of behavior might be necessary </a:t>
            </a:r>
          </a:p>
          <a:p>
            <a:r>
              <a:rPr lang="en-US" sz="2000" b="1" dirty="0"/>
              <a:t>Ethical Dilemma- </a:t>
            </a:r>
            <a:r>
              <a:rPr lang="en-US" sz="2000" dirty="0"/>
              <a:t>A dilemma requires a person to choose between two actions, each having some benefits but also having some costs.</a:t>
            </a:r>
          </a:p>
          <a:p>
            <a:r>
              <a:rPr lang="en-US" sz="2000" b="1" dirty="0"/>
              <a:t>Ethical Responsibility </a:t>
            </a:r>
            <a:r>
              <a:rPr lang="en-US" sz="2000" dirty="0"/>
              <a:t>- Ethical responsibilities are mandates that are clearly spelled out in the NAEYC Code of Ethical Conduct —they describe how early childhood educators /professionals are required to act and what they must do</a:t>
            </a:r>
          </a:p>
        </p:txBody>
      </p:sp>
    </p:spTree>
    <p:extLst>
      <p:ext uri="{BB962C8B-B14F-4D97-AF65-F5344CB8AC3E}">
        <p14:creationId xmlns:p14="http://schemas.microsoft.com/office/powerpoint/2010/main" val="215683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2D18C-7A70-4A46-BA68-795BB8711B22}"/>
              </a:ext>
            </a:extLst>
          </p:cNvPr>
          <p:cNvSpPr>
            <a:spLocks noGrp="1"/>
          </p:cNvSpPr>
          <p:nvPr>
            <p:ph type="title"/>
          </p:nvPr>
        </p:nvSpPr>
        <p:spPr>
          <a:xfrm>
            <a:off x="320692" y="188513"/>
            <a:ext cx="6582692" cy="970450"/>
          </a:xfrm>
        </p:spPr>
        <p:txBody>
          <a:bodyPr>
            <a:normAutofit/>
          </a:bodyPr>
          <a:lstStyle/>
          <a:p>
            <a:pPr>
              <a:lnSpc>
                <a:spcPct val="90000"/>
              </a:lnSpc>
            </a:pPr>
            <a:r>
              <a:rPr lang="en-US" sz="3100" dirty="0"/>
              <a:t>NAEYC Code of Ethical Conduct</a:t>
            </a:r>
          </a:p>
        </p:txBody>
      </p:sp>
      <p:sp>
        <p:nvSpPr>
          <p:cNvPr id="3" name="Content Placeholder 2">
            <a:extLst>
              <a:ext uri="{FF2B5EF4-FFF2-40B4-BE49-F238E27FC236}">
                <a16:creationId xmlns:a16="http://schemas.microsoft.com/office/drawing/2014/main" id="{B4C6F727-7039-420C-BD46-FC987F83077C}"/>
              </a:ext>
            </a:extLst>
          </p:cNvPr>
          <p:cNvSpPr>
            <a:spLocks noGrp="1"/>
          </p:cNvSpPr>
          <p:nvPr>
            <p:ph idx="1"/>
          </p:nvPr>
        </p:nvSpPr>
        <p:spPr>
          <a:xfrm>
            <a:off x="455650" y="2547751"/>
            <a:ext cx="6763177" cy="3636511"/>
          </a:xfrm>
        </p:spPr>
        <p:txBody>
          <a:bodyPr>
            <a:normAutofit/>
          </a:bodyPr>
          <a:lstStyle/>
          <a:p>
            <a:pPr marL="0" indent="0">
              <a:buNone/>
            </a:pPr>
            <a:r>
              <a:rPr lang="en-US" sz="2400" b="1" dirty="0"/>
              <a:t>Areas of Responsibilities </a:t>
            </a:r>
          </a:p>
          <a:p>
            <a:endParaRPr lang="en-US" dirty="0"/>
          </a:p>
          <a:p>
            <a:r>
              <a:rPr lang="en-US" sz="2000" dirty="0"/>
              <a:t>Ethical Responsibilities to Children </a:t>
            </a:r>
          </a:p>
          <a:p>
            <a:r>
              <a:rPr lang="en-US" sz="2000" dirty="0"/>
              <a:t>Ethical Responsibilities to Families </a:t>
            </a:r>
          </a:p>
          <a:p>
            <a:r>
              <a:rPr lang="en-US" sz="2000" dirty="0"/>
              <a:t>Ethical Responsibilities to Colleagues</a:t>
            </a:r>
          </a:p>
          <a:p>
            <a:r>
              <a:rPr lang="en-US" sz="2000" dirty="0"/>
              <a:t> Ethical Responsibilities to Community and Society </a:t>
            </a:r>
          </a:p>
          <a:p>
            <a:endParaRPr lang="en-US" dirty="0"/>
          </a:p>
          <a:p>
            <a:endParaRPr lang="en-US" dirty="0"/>
          </a:p>
          <a:p>
            <a:pPr marL="0" indent="0">
              <a:buNone/>
            </a:pPr>
            <a:endParaRPr lang="en-US" dirty="0"/>
          </a:p>
        </p:txBody>
      </p:sp>
      <p:sp>
        <p:nvSpPr>
          <p:cNvPr id="71" name="Rectangle 70">
            <a:extLst>
              <a:ext uri="{FF2B5EF4-FFF2-40B4-BE49-F238E27FC236}">
                <a16:creationId xmlns:a16="http://schemas.microsoft.com/office/drawing/2014/main" id="{98B5BDE1-5F9E-416B-8E64-20DE9AF86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0" y="0"/>
            <a:ext cx="464515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17">
            <a:extLst>
              <a:ext uri="{FF2B5EF4-FFF2-40B4-BE49-F238E27FC236}">
                <a16:creationId xmlns:a16="http://schemas.microsoft.com/office/drawing/2014/main" id="{FFCF9C9A-5CE5-4576-8BCA-E190053F2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3746" y="958640"/>
            <a:ext cx="3354790"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NAEYC Code of Ethical Conduct and Statement of Commitment">
            <a:extLst>
              <a:ext uri="{FF2B5EF4-FFF2-40B4-BE49-F238E27FC236}">
                <a16:creationId xmlns:a16="http://schemas.microsoft.com/office/drawing/2014/main" id="{EC82ED8F-9AAB-4D66-B278-C02CF3A305F9}"/>
              </a:ext>
            </a:extLst>
          </p:cNvPr>
          <p:cNvPicPr>
            <a:picLocks noChangeAspect="1" noChangeArrowheads="1"/>
          </p:cNvPicPr>
          <p:nvPr/>
        </p:nvPicPr>
        <p:blipFill rotWithShape="1">
          <a:blip r:embed="rId3">
            <a:clrChange>
              <a:clrFrom>
                <a:srgbClr val="D7D7D7"/>
              </a:clrFrom>
              <a:clrTo>
                <a:srgbClr val="D7D7D7">
                  <a:alpha val="0"/>
                </a:srgbClr>
              </a:clrTo>
            </a:clrChange>
            <a:extLst>
              <a:ext uri="{28A0092B-C50C-407E-A947-70E740481C1C}">
                <a14:useLocalDpi xmlns:a14="http://schemas.microsoft.com/office/drawing/2010/main" val="0"/>
              </a:ext>
            </a:extLst>
          </a:blip>
          <a:srcRect l="24761" r="12079" b="5"/>
          <a:stretch/>
        </p:blipFill>
        <p:spPr bwMode="auto">
          <a:xfrm>
            <a:off x="8427849" y="958640"/>
            <a:ext cx="3120687" cy="494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295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Freeform 6">
            <a:extLst>
              <a:ext uri="{FF2B5EF4-FFF2-40B4-BE49-F238E27FC236}">
                <a16:creationId xmlns:a16="http://schemas.microsoft.com/office/drawing/2014/main" id="{E5A10C92-5805-4C39-9BF6-507F3B9661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A048CC7-53D1-47A7-9024-CF7B4DCBD50D}"/>
              </a:ext>
            </a:extLst>
          </p:cNvPr>
          <p:cNvSpPr>
            <a:spLocks noGrp="1"/>
          </p:cNvSpPr>
          <p:nvPr>
            <p:ph type="title"/>
          </p:nvPr>
        </p:nvSpPr>
        <p:spPr>
          <a:xfrm>
            <a:off x="547569" y="1563014"/>
            <a:ext cx="6446205" cy="2071445"/>
          </a:xfrm>
        </p:spPr>
        <p:txBody>
          <a:bodyPr vert="horz" lIns="91440" tIns="45720" rIns="91440" bIns="45720" rtlCol="0" anchor="b">
            <a:normAutofit/>
          </a:bodyPr>
          <a:lstStyle/>
          <a:p>
            <a:pPr algn="ctr"/>
            <a:r>
              <a:rPr lang="en-US" sz="5400" dirty="0"/>
              <a:t>Responsibilities      to Children  </a:t>
            </a:r>
          </a:p>
        </p:txBody>
      </p:sp>
      <p:pic>
        <p:nvPicPr>
          <p:cNvPr id="4" name="Content Placeholder 3" descr="A picture containing wall, person, holding&#10;&#10;Description automatically generated">
            <a:extLst>
              <a:ext uri="{FF2B5EF4-FFF2-40B4-BE49-F238E27FC236}">
                <a16:creationId xmlns:a16="http://schemas.microsoft.com/office/drawing/2014/main" id="{D47E262F-8F0F-486A-BB81-9A2593AF3CC1}"/>
              </a:ext>
            </a:extLst>
          </p:cNvPr>
          <p:cNvPicPr>
            <a:picLocks noGrp="1" noChangeAspect="1"/>
          </p:cNvPicPr>
          <p:nvPr>
            <p:ph idx="1"/>
          </p:nvPr>
        </p:nvPicPr>
        <p:blipFill rotWithShape="1">
          <a:blip r:embed="rId3"/>
          <a:srcRect t="2306" r="2" b="2"/>
          <a:stretch/>
        </p:blipFill>
        <p:spPr>
          <a:xfrm>
            <a:off x="7541342" y="10"/>
            <a:ext cx="4650658" cy="6857990"/>
          </a:xfrm>
          <a:prstGeom prst="rect">
            <a:avLst/>
          </a:prstGeom>
        </p:spPr>
      </p:pic>
    </p:spTree>
    <p:extLst>
      <p:ext uri="{BB962C8B-B14F-4D97-AF65-F5344CB8AC3E}">
        <p14:creationId xmlns:p14="http://schemas.microsoft.com/office/powerpoint/2010/main" val="79288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7881E-B3A6-4A4D-BC87-81B6524CB4E0}"/>
              </a:ext>
            </a:extLst>
          </p:cNvPr>
          <p:cNvSpPr>
            <a:spLocks noGrp="1"/>
          </p:cNvSpPr>
          <p:nvPr>
            <p:ph type="title"/>
          </p:nvPr>
        </p:nvSpPr>
        <p:spPr/>
        <p:txBody>
          <a:bodyPr/>
          <a:lstStyle/>
          <a:p>
            <a:pPr algn="ctr"/>
            <a:r>
              <a:rPr lang="en-US" dirty="0"/>
              <a:t>Responsibilities to Children</a:t>
            </a:r>
          </a:p>
        </p:txBody>
      </p:sp>
      <p:sp>
        <p:nvSpPr>
          <p:cNvPr id="3" name="Content Placeholder 2">
            <a:extLst>
              <a:ext uri="{FF2B5EF4-FFF2-40B4-BE49-F238E27FC236}">
                <a16:creationId xmlns:a16="http://schemas.microsoft.com/office/drawing/2014/main" id="{3C6E6C4C-9EB4-412E-9488-E7DC5097266C}"/>
              </a:ext>
            </a:extLst>
          </p:cNvPr>
          <p:cNvSpPr>
            <a:spLocks noGrp="1"/>
          </p:cNvSpPr>
          <p:nvPr>
            <p:ph idx="1"/>
          </p:nvPr>
        </p:nvSpPr>
        <p:spPr>
          <a:xfrm>
            <a:off x="818712" y="2318594"/>
            <a:ext cx="10554574" cy="3636511"/>
          </a:xfrm>
        </p:spPr>
        <p:txBody>
          <a:bodyPr/>
          <a:lstStyle/>
          <a:p>
            <a:pPr marL="0" indent="0">
              <a:buNone/>
            </a:pPr>
            <a:endParaRPr lang="en-US" dirty="0"/>
          </a:p>
          <a:p>
            <a:pPr marL="0" indent="0">
              <a:buNone/>
            </a:pPr>
            <a:r>
              <a:rPr lang="en-US" sz="2800" dirty="0"/>
              <a:t>We are committed to supporting children’s development and learning; respecting individual differences; and helping children learn to live, play, and work cooperatively. We are also committed to promoting children’s self-awareness, competence, self-worth, resiliency, and physical well-being.</a:t>
            </a:r>
          </a:p>
          <a:p>
            <a:endParaRPr lang="en-US" sz="2800" b="1" dirty="0"/>
          </a:p>
          <a:p>
            <a:endParaRPr lang="en-US" dirty="0"/>
          </a:p>
        </p:txBody>
      </p:sp>
    </p:spTree>
    <p:extLst>
      <p:ext uri="{BB962C8B-B14F-4D97-AF65-F5344CB8AC3E}">
        <p14:creationId xmlns:p14="http://schemas.microsoft.com/office/powerpoint/2010/main" val="3609233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72207-14D3-40FB-B509-BC8CE761C509}"/>
              </a:ext>
            </a:extLst>
          </p:cNvPr>
          <p:cNvSpPr>
            <a:spLocks noGrp="1"/>
          </p:cNvSpPr>
          <p:nvPr>
            <p:ph type="title"/>
          </p:nvPr>
        </p:nvSpPr>
        <p:spPr>
          <a:xfrm>
            <a:off x="1620002" y="462877"/>
            <a:ext cx="2060458" cy="970450"/>
          </a:xfrm>
        </p:spPr>
        <p:txBody>
          <a:bodyPr/>
          <a:lstStyle/>
          <a:p>
            <a:r>
              <a:rPr lang="en-US" dirty="0"/>
              <a:t>Ideals</a:t>
            </a:r>
          </a:p>
        </p:txBody>
      </p:sp>
      <p:sp>
        <p:nvSpPr>
          <p:cNvPr id="4" name="Content Placeholder 2">
            <a:extLst>
              <a:ext uri="{FF2B5EF4-FFF2-40B4-BE49-F238E27FC236}">
                <a16:creationId xmlns:a16="http://schemas.microsoft.com/office/drawing/2014/main" id="{ABAB42BE-3BB2-418F-B6B6-C8940A125A5F}"/>
              </a:ext>
            </a:extLst>
          </p:cNvPr>
          <p:cNvSpPr txBox="1">
            <a:spLocks/>
          </p:cNvSpPr>
          <p:nvPr/>
        </p:nvSpPr>
        <p:spPr>
          <a:xfrm>
            <a:off x="6248399" y="2676734"/>
            <a:ext cx="5696388" cy="3636511"/>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endParaRPr lang="en-US" b="1" i="1" dirty="0"/>
          </a:p>
          <a:p>
            <a:endParaRPr lang="en-US" dirty="0"/>
          </a:p>
        </p:txBody>
      </p:sp>
      <p:sp>
        <p:nvSpPr>
          <p:cNvPr id="6" name="Rectangle 5">
            <a:extLst>
              <a:ext uri="{FF2B5EF4-FFF2-40B4-BE49-F238E27FC236}">
                <a16:creationId xmlns:a16="http://schemas.microsoft.com/office/drawing/2014/main" id="{8684B7D9-D6CB-4A92-A751-C05F9FE81193}"/>
              </a:ext>
            </a:extLst>
          </p:cNvPr>
          <p:cNvSpPr/>
          <p:nvPr/>
        </p:nvSpPr>
        <p:spPr>
          <a:xfrm>
            <a:off x="414769" y="4682029"/>
            <a:ext cx="4781987" cy="1631216"/>
          </a:xfrm>
          <a:prstGeom prst="rect">
            <a:avLst/>
          </a:prstGeom>
        </p:spPr>
        <p:txBody>
          <a:bodyPr wrap="square">
            <a:spAutoFit/>
          </a:bodyPr>
          <a:lstStyle/>
          <a:p>
            <a:r>
              <a:rPr lang="en-US" sz="2000" b="1" dirty="0">
                <a:solidFill>
                  <a:schemeClr val="bg2"/>
                </a:solidFill>
              </a:rPr>
              <a:t>1. 9 - </a:t>
            </a:r>
            <a:r>
              <a:rPr lang="en-US" sz="2000" dirty="0">
                <a:solidFill>
                  <a:schemeClr val="bg2"/>
                </a:solidFill>
              </a:rPr>
              <a:t>To advocate for and ensure that all children, including those with special needs, have access to the support services needed to be successful.</a:t>
            </a:r>
            <a:endParaRPr lang="en-US" sz="2000" b="1" i="1" dirty="0">
              <a:solidFill>
                <a:schemeClr val="bg2"/>
              </a:solidFill>
            </a:endParaRPr>
          </a:p>
        </p:txBody>
      </p:sp>
      <p:pic>
        <p:nvPicPr>
          <p:cNvPr id="7" name="Picture 6">
            <a:extLst>
              <a:ext uri="{FF2B5EF4-FFF2-40B4-BE49-F238E27FC236}">
                <a16:creationId xmlns:a16="http://schemas.microsoft.com/office/drawing/2014/main" id="{86B6EA1E-E0CC-42BF-8E4E-0EC9D5AD9B1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457362" y="544755"/>
            <a:ext cx="6108359" cy="5932245"/>
          </a:xfrm>
          <a:prstGeom prst="rect">
            <a:avLst/>
          </a:prstGeom>
        </p:spPr>
      </p:pic>
      <p:sp>
        <p:nvSpPr>
          <p:cNvPr id="9" name="Rectangle 8">
            <a:extLst>
              <a:ext uri="{FF2B5EF4-FFF2-40B4-BE49-F238E27FC236}">
                <a16:creationId xmlns:a16="http://schemas.microsoft.com/office/drawing/2014/main" id="{572CD7E8-CE75-4A44-9804-AA79AAC94AC1}"/>
              </a:ext>
            </a:extLst>
          </p:cNvPr>
          <p:cNvSpPr/>
          <p:nvPr/>
        </p:nvSpPr>
        <p:spPr>
          <a:xfrm>
            <a:off x="364308" y="2863773"/>
            <a:ext cx="4571843" cy="1631216"/>
          </a:xfrm>
          <a:prstGeom prst="rect">
            <a:avLst/>
          </a:prstGeom>
        </p:spPr>
        <p:txBody>
          <a:bodyPr wrap="square">
            <a:spAutoFit/>
          </a:bodyPr>
          <a:lstStyle/>
          <a:p>
            <a:r>
              <a:rPr lang="en-US" sz="2000" b="1" dirty="0">
                <a:solidFill>
                  <a:schemeClr val="bg2"/>
                </a:solidFill>
              </a:rPr>
              <a:t>1.1 -</a:t>
            </a:r>
            <a:r>
              <a:rPr lang="en-US" sz="2000" dirty="0">
                <a:solidFill>
                  <a:schemeClr val="bg2"/>
                </a:solidFill>
              </a:rPr>
              <a:t>To be familiar with the knowledge base of early childhood care and education and to stay informed through continuing education and training.</a:t>
            </a:r>
          </a:p>
        </p:txBody>
      </p:sp>
      <p:sp>
        <p:nvSpPr>
          <p:cNvPr id="10" name="Rectangle 9">
            <a:extLst>
              <a:ext uri="{FF2B5EF4-FFF2-40B4-BE49-F238E27FC236}">
                <a16:creationId xmlns:a16="http://schemas.microsoft.com/office/drawing/2014/main" id="{FC7294D6-4688-4C69-A1D3-C9A4DAE9F929}"/>
              </a:ext>
            </a:extLst>
          </p:cNvPr>
          <p:cNvSpPr/>
          <p:nvPr/>
        </p:nvSpPr>
        <p:spPr>
          <a:xfrm>
            <a:off x="362463" y="2307401"/>
            <a:ext cx="5051383" cy="400110"/>
          </a:xfrm>
          <a:prstGeom prst="rect">
            <a:avLst/>
          </a:prstGeom>
        </p:spPr>
        <p:txBody>
          <a:bodyPr wrap="none">
            <a:spAutoFit/>
          </a:bodyPr>
          <a:lstStyle/>
          <a:p>
            <a:pPr lvl="0" defTabSz="914400">
              <a:defRPr/>
            </a:pPr>
            <a:r>
              <a:rPr lang="en-US" sz="2000" dirty="0">
                <a:solidFill>
                  <a:schemeClr val="bg2"/>
                </a:solidFill>
              </a:rPr>
              <a:t>We must abide by the following Ideals: </a:t>
            </a:r>
          </a:p>
        </p:txBody>
      </p:sp>
    </p:spTree>
    <p:extLst>
      <p:ext uri="{BB962C8B-B14F-4D97-AF65-F5344CB8AC3E}">
        <p14:creationId xmlns:p14="http://schemas.microsoft.com/office/powerpoint/2010/main" val="325031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ACECE1E4-636E-48DB-87ED-4A76DC9337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36E47F-9615-427B-A8AF-F2044F50BC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507FE6-F3A1-4DF8-A915-6F00F21B0B27}">
  <ds:schemaRef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71af3243-3dd4-4a8d-8c0d-dd76da1f02a5"/>
    <ds:schemaRef ds:uri="http://www.w3.org/XML/1998/namespace"/>
  </ds:schemaRefs>
</ds:datastoreItem>
</file>

<file path=customXml/itemProps3.xml><?xml version="1.0" encoding="utf-8"?>
<ds:datastoreItem xmlns:ds="http://schemas.openxmlformats.org/officeDocument/2006/customXml" ds:itemID="{8AA7694F-727A-4E93-AD9E-902B06C163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1508</Words>
  <Application>Microsoft Office PowerPoint</Application>
  <PresentationFormat>Widescreen</PresentationFormat>
  <Paragraphs>124</Paragraphs>
  <Slides>32</Slides>
  <Notes>29</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Calibri</vt:lpstr>
      <vt:lpstr>Century Gothic</vt:lpstr>
      <vt:lpstr>Wingdings 2</vt:lpstr>
      <vt:lpstr>Quotable</vt:lpstr>
      <vt:lpstr>Embedding the NAEYC Code        of Ethics in Everything You Do</vt:lpstr>
      <vt:lpstr>Objectives </vt:lpstr>
      <vt:lpstr>PowerPoint Presentation</vt:lpstr>
      <vt:lpstr>PowerPoint Presentation</vt:lpstr>
      <vt:lpstr>Definitions </vt:lpstr>
      <vt:lpstr>NAEYC Code of Ethical Conduct</vt:lpstr>
      <vt:lpstr>Responsibilities      to Children  </vt:lpstr>
      <vt:lpstr>Responsibilities to Children</vt:lpstr>
      <vt:lpstr>Ideals</vt:lpstr>
      <vt:lpstr>Principles </vt:lpstr>
      <vt:lpstr>Is this an Ethical Dilemma ? </vt:lpstr>
      <vt:lpstr>This scenario falls under Ethical Responsibility as Early Childhood professionals are mandated by the Code of Ethics to report child abuse and neglect .</vt:lpstr>
      <vt:lpstr>Principles  for Scenario </vt:lpstr>
      <vt:lpstr>Responsibilities to Families </vt:lpstr>
      <vt:lpstr>Responsibilities  to Families  </vt:lpstr>
      <vt:lpstr>Ideals </vt:lpstr>
      <vt:lpstr>Principle </vt:lpstr>
      <vt:lpstr>Sticky Situation Scenario </vt:lpstr>
      <vt:lpstr>This an Ethical Dilemma as there are at    least two possible solutions to this scenario.</vt:lpstr>
      <vt:lpstr>Scenario Principle</vt:lpstr>
      <vt:lpstr>Responsibilities  to Colleagues </vt:lpstr>
      <vt:lpstr>Responsibilities to Colleagues </vt:lpstr>
      <vt:lpstr>Ideal</vt:lpstr>
      <vt:lpstr>Principles </vt:lpstr>
      <vt:lpstr>What Kind of  Communicator are you? Take the Quiz  </vt:lpstr>
      <vt:lpstr>Responsibilities to Community and Society </vt:lpstr>
      <vt:lpstr>Responsibilities to Community and Society </vt:lpstr>
      <vt:lpstr>PowerPoint Presentation</vt:lpstr>
      <vt:lpstr>Principles </vt:lpstr>
      <vt:lpstr>NAEYC’s Code of Ethical Conduct should be used as an active guide for how we interact with children, families, colleagues and the community. This training has only touched on a small portion of the code, as an illustration of how it can be used. As we lead the early childhood community, remember: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2020-04-14T14:53:09Z</dcterms:created>
  <dcterms:modified xsi:type="dcterms:W3CDTF">2020-04-16T15:50:01Z</dcterms:modified>
</cp:coreProperties>
</file>